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6" r:id="rId1"/>
    <p:sldMasterId id="2147483959" r:id="rId2"/>
  </p:sldMasterIdLst>
  <p:notesMasterIdLst>
    <p:notesMasterId r:id="rId40"/>
  </p:notesMasterIdLst>
  <p:handoutMasterIdLst>
    <p:handoutMasterId r:id="rId41"/>
  </p:handoutMasterIdLst>
  <p:sldIdLst>
    <p:sldId id="257" r:id="rId3"/>
    <p:sldId id="258" r:id="rId4"/>
    <p:sldId id="260" r:id="rId5"/>
    <p:sldId id="259" r:id="rId6"/>
    <p:sldId id="261" r:id="rId7"/>
    <p:sldId id="262" r:id="rId8"/>
    <p:sldId id="263" r:id="rId9"/>
    <p:sldId id="297" r:id="rId10"/>
    <p:sldId id="265" r:id="rId11"/>
    <p:sldId id="266" r:id="rId12"/>
    <p:sldId id="267" r:id="rId13"/>
    <p:sldId id="301" r:id="rId14"/>
    <p:sldId id="302" r:id="rId15"/>
    <p:sldId id="326" r:id="rId16"/>
    <p:sldId id="304" r:id="rId17"/>
    <p:sldId id="306" r:id="rId18"/>
    <p:sldId id="307" r:id="rId19"/>
    <p:sldId id="308" r:id="rId20"/>
    <p:sldId id="311" r:id="rId21"/>
    <p:sldId id="312" r:id="rId22"/>
    <p:sldId id="313" r:id="rId23"/>
    <p:sldId id="315" r:id="rId24"/>
    <p:sldId id="339" r:id="rId25"/>
    <p:sldId id="335" r:id="rId26"/>
    <p:sldId id="316" r:id="rId27"/>
    <p:sldId id="317" r:id="rId28"/>
    <p:sldId id="318" r:id="rId29"/>
    <p:sldId id="320" r:id="rId30"/>
    <p:sldId id="338" r:id="rId31"/>
    <p:sldId id="328" r:id="rId32"/>
    <p:sldId id="329" r:id="rId33"/>
    <p:sldId id="327" r:id="rId34"/>
    <p:sldId id="322" r:id="rId35"/>
    <p:sldId id="323" r:id="rId36"/>
    <p:sldId id="324" r:id="rId37"/>
    <p:sldId id="319" r:id="rId38"/>
    <p:sldId id="32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86421"/>
  </p:normalViewPr>
  <p:slideViewPr>
    <p:cSldViewPr snapToGrid="0">
      <p:cViewPr varScale="1">
        <p:scale>
          <a:sx n="128" d="100"/>
          <a:sy n="128" d="100"/>
        </p:scale>
        <p:origin x="712" y="176"/>
      </p:cViewPr>
      <p:guideLst>
        <p:guide orient="horz" pos="2160"/>
        <p:guide pos="3840"/>
      </p:guideLst>
    </p:cSldViewPr>
  </p:slideViewPr>
  <p:outlineViewPr>
    <p:cViewPr>
      <p:scale>
        <a:sx n="33" d="100"/>
        <a:sy n="33" d="100"/>
      </p:scale>
      <p:origin x="0" y="-694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06FCB0-52C1-ED4E-8079-F30AEAD58C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EA91C6-4E31-B94F-B540-98817508C1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0DAA20-D8EC-104C-8999-E3BA983D40CE}" type="datetimeFigureOut">
              <a:rPr lang="en-US" smtClean="0"/>
              <a:t>5/11/23</a:t>
            </a:fld>
            <a:endParaRPr lang="en-US"/>
          </a:p>
        </p:txBody>
      </p:sp>
      <p:sp>
        <p:nvSpPr>
          <p:cNvPr id="4" name="Footer Placeholder 3">
            <a:extLst>
              <a:ext uri="{FF2B5EF4-FFF2-40B4-BE49-F238E27FC236}">
                <a16:creationId xmlns:a16="http://schemas.microsoft.com/office/drawing/2014/main" id="{6DD3E30F-CC99-1244-8522-36300D4D8E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1C029F-83CD-6143-9577-6ED7C2C105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83832-28BD-064B-B3F1-7BEA192AB6EA}" type="slidenum">
              <a:rPr lang="en-US" smtClean="0"/>
              <a:t>‹#›</a:t>
            </a:fld>
            <a:endParaRPr lang="en-US"/>
          </a:p>
        </p:txBody>
      </p:sp>
    </p:spTree>
    <p:extLst>
      <p:ext uri="{BB962C8B-B14F-4D97-AF65-F5344CB8AC3E}">
        <p14:creationId xmlns:p14="http://schemas.microsoft.com/office/powerpoint/2010/main" val="3893202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5DCE0-CB32-134E-8327-8CE68C61F65C}" type="datetimeFigureOut">
              <a:rPr lang="en-US" smtClean="0"/>
              <a:t>5/11/23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47483-8C19-724B-8867-8FCF4EAB9766}" type="slidenum">
              <a:rPr lang="en-US" smtClean="0"/>
              <a:t>‹#›</a:t>
            </a:fld>
            <a:endParaRPr lang="en-US"/>
          </a:p>
        </p:txBody>
      </p:sp>
    </p:spTree>
    <p:extLst>
      <p:ext uri="{BB962C8B-B14F-4D97-AF65-F5344CB8AC3E}">
        <p14:creationId xmlns:p14="http://schemas.microsoft.com/office/powerpoint/2010/main" val="1251867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347483-8C19-724B-8867-8FCF4EAB9766}" type="slidenum">
              <a:rPr lang="en-US" smtClean="0"/>
              <a:t>1</a:t>
            </a:fld>
            <a:endParaRPr lang="en-US"/>
          </a:p>
        </p:txBody>
      </p:sp>
    </p:spTree>
    <p:extLst>
      <p:ext uri="{BB962C8B-B14F-4D97-AF65-F5344CB8AC3E}">
        <p14:creationId xmlns:p14="http://schemas.microsoft.com/office/powerpoint/2010/main" val="198852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347483-8C19-724B-8867-8FCF4EAB9766}" type="slidenum">
              <a:rPr lang="en-US" smtClean="0"/>
              <a:t>3</a:t>
            </a:fld>
            <a:endParaRPr lang="en-US"/>
          </a:p>
        </p:txBody>
      </p:sp>
    </p:spTree>
    <p:extLst>
      <p:ext uri="{BB962C8B-B14F-4D97-AF65-F5344CB8AC3E}">
        <p14:creationId xmlns:p14="http://schemas.microsoft.com/office/powerpoint/2010/main" val="151746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7483-8C19-724B-8867-8FCF4EAB9766}" type="slidenum">
              <a:rPr lang="en-US" smtClean="0"/>
              <a:t>4</a:t>
            </a:fld>
            <a:endParaRPr lang="en-US"/>
          </a:p>
        </p:txBody>
      </p:sp>
    </p:spTree>
    <p:extLst>
      <p:ext uri="{BB962C8B-B14F-4D97-AF65-F5344CB8AC3E}">
        <p14:creationId xmlns:p14="http://schemas.microsoft.com/office/powerpoint/2010/main" val="9848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347483-8C19-724B-8867-8FCF4EAB9766}" type="slidenum">
              <a:rPr lang="en-US" smtClean="0"/>
              <a:t>6</a:t>
            </a:fld>
            <a:endParaRPr lang="en-US"/>
          </a:p>
        </p:txBody>
      </p:sp>
    </p:spTree>
    <p:extLst>
      <p:ext uri="{BB962C8B-B14F-4D97-AF65-F5344CB8AC3E}">
        <p14:creationId xmlns:p14="http://schemas.microsoft.com/office/powerpoint/2010/main" val="422312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F34EA-072A-419D-B16F-DA6526470371}" type="datetime1">
              <a:rPr lang="en-US" smtClean="0"/>
              <a:t>5/11/23</a:t>
            </a:fld>
            <a:endParaRPr lang="en-US"/>
          </a:p>
        </p:txBody>
      </p:sp>
      <p:sp>
        <p:nvSpPr>
          <p:cNvPr id="5" name="Footer Placeholder 4"/>
          <p:cNvSpPr>
            <a:spLocks noGrp="1"/>
          </p:cNvSpPr>
          <p:nvPr>
            <p:ph type="ftr" sz="quarter" idx="11"/>
          </p:nvPr>
        </p:nvSpPr>
        <p:spPr/>
        <p:txBody>
          <a:bodyPr/>
          <a:lstStyle/>
          <a:p>
            <a:r>
              <a:rPr lang="en-US"/>
              <a:t>Energy </a:t>
            </a:r>
          </a:p>
        </p:txBody>
      </p:sp>
      <p:sp>
        <p:nvSpPr>
          <p:cNvPr id="6" name="Slide Number Placeholder 5"/>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220951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26249B-04B8-44E9-9A30-F21676AECAF6}" type="datetime1">
              <a:rPr lang="en-US" smtClean="0"/>
              <a:t>5/11/23</a:t>
            </a:fld>
            <a:endParaRPr lang="en-US"/>
          </a:p>
        </p:txBody>
      </p:sp>
      <p:sp>
        <p:nvSpPr>
          <p:cNvPr id="6" name="Footer Placeholder 5"/>
          <p:cNvSpPr>
            <a:spLocks noGrp="1"/>
          </p:cNvSpPr>
          <p:nvPr>
            <p:ph type="ftr" sz="quarter" idx="11"/>
          </p:nvPr>
        </p:nvSpPr>
        <p:spPr/>
        <p:txBody>
          <a:bodyPr/>
          <a:lstStyle/>
          <a:p>
            <a:r>
              <a:rPr lang="en-US"/>
              <a:t>Energy </a:t>
            </a:r>
          </a:p>
        </p:txBody>
      </p:sp>
      <p:sp>
        <p:nvSpPr>
          <p:cNvPr id="7" name="Slide Number Placeholder 6"/>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355285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BCFA-9441-44A5-B911-78935A687E6B}" type="datetime1">
              <a:rPr lang="en-US" smtClean="0"/>
              <a:t>5/11/23</a:t>
            </a:fld>
            <a:endParaRPr lang="en-US"/>
          </a:p>
        </p:txBody>
      </p:sp>
      <p:sp>
        <p:nvSpPr>
          <p:cNvPr id="5" name="Footer Placeholder 4"/>
          <p:cNvSpPr>
            <a:spLocks noGrp="1"/>
          </p:cNvSpPr>
          <p:nvPr>
            <p:ph type="ftr" sz="quarter" idx="11"/>
          </p:nvPr>
        </p:nvSpPr>
        <p:spPr/>
        <p:txBody>
          <a:bodyPr/>
          <a:lstStyle/>
          <a:p>
            <a:r>
              <a:rPr lang="en-US"/>
              <a:t>Energy </a:t>
            </a:r>
          </a:p>
        </p:txBody>
      </p:sp>
      <p:sp>
        <p:nvSpPr>
          <p:cNvPr id="6" name="Slide Number Placeholder 5"/>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336166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CD050-CAAC-4E75-A209-849862B784C1}" type="datetime1">
              <a:rPr lang="en-US" smtClean="0"/>
              <a:t>5/11/23</a:t>
            </a:fld>
            <a:endParaRPr lang="en-US"/>
          </a:p>
        </p:txBody>
      </p:sp>
      <p:sp>
        <p:nvSpPr>
          <p:cNvPr id="5" name="Footer Placeholder 4"/>
          <p:cNvSpPr>
            <a:spLocks noGrp="1"/>
          </p:cNvSpPr>
          <p:nvPr>
            <p:ph type="ftr" sz="quarter" idx="11"/>
          </p:nvPr>
        </p:nvSpPr>
        <p:spPr/>
        <p:txBody>
          <a:bodyPr/>
          <a:lstStyle/>
          <a:p>
            <a:r>
              <a:rPr lang="en-US"/>
              <a:t>Energy </a:t>
            </a:r>
          </a:p>
        </p:txBody>
      </p:sp>
      <p:sp>
        <p:nvSpPr>
          <p:cNvPr id="6" name="Slide Number Placeholder 5"/>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201211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0142-3AAD-5D42-816C-ADF4C5109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335DBD-052C-4A47-9005-3525AC12B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E38D68-F095-B440-9976-0304FBD9CD7F}"/>
              </a:ext>
            </a:extLst>
          </p:cNvPr>
          <p:cNvSpPr>
            <a:spLocks noGrp="1"/>
          </p:cNvSpPr>
          <p:nvPr>
            <p:ph type="dt" sz="half" idx="10"/>
          </p:nvPr>
        </p:nvSpPr>
        <p:spPr/>
        <p:txBody>
          <a:bodyPr/>
          <a:lstStyle/>
          <a:p>
            <a:fld id="{7D8B3F01-E559-41AF-909B-233B2D783AD3}" type="datetime1">
              <a:rPr lang="en-US" smtClean="0"/>
              <a:t>5/11/23</a:t>
            </a:fld>
            <a:endParaRPr lang="en-US"/>
          </a:p>
        </p:txBody>
      </p:sp>
      <p:sp>
        <p:nvSpPr>
          <p:cNvPr id="5" name="Footer Placeholder 4">
            <a:extLst>
              <a:ext uri="{FF2B5EF4-FFF2-40B4-BE49-F238E27FC236}">
                <a16:creationId xmlns:a16="http://schemas.microsoft.com/office/drawing/2014/main" id="{A9887E45-8BC1-B545-B85E-8F3426A03FF3}"/>
              </a:ext>
            </a:extLst>
          </p:cNvPr>
          <p:cNvSpPr>
            <a:spLocks noGrp="1"/>
          </p:cNvSpPr>
          <p:nvPr>
            <p:ph type="ftr" sz="quarter" idx="11"/>
          </p:nvPr>
        </p:nvSpPr>
        <p:spPr/>
        <p:txBody>
          <a:bodyPr/>
          <a:lstStyle/>
          <a:p>
            <a:r>
              <a:rPr lang="en-US"/>
              <a:t>Energy </a:t>
            </a:r>
          </a:p>
        </p:txBody>
      </p:sp>
      <p:sp>
        <p:nvSpPr>
          <p:cNvPr id="6" name="Slide Number Placeholder 5">
            <a:extLst>
              <a:ext uri="{FF2B5EF4-FFF2-40B4-BE49-F238E27FC236}">
                <a16:creationId xmlns:a16="http://schemas.microsoft.com/office/drawing/2014/main" id="{AD8EBE4F-ECB2-E343-83A9-601680ABA0C7}"/>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180295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E5B2-92E1-A240-9095-1A41678FF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20756-8B60-0A41-BB8E-492056D9CC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DD325-5A72-5B43-AECB-A66FDFCC2B41}"/>
              </a:ext>
            </a:extLst>
          </p:cNvPr>
          <p:cNvSpPr>
            <a:spLocks noGrp="1"/>
          </p:cNvSpPr>
          <p:nvPr>
            <p:ph type="dt" sz="half" idx="10"/>
          </p:nvPr>
        </p:nvSpPr>
        <p:spPr/>
        <p:txBody>
          <a:bodyPr/>
          <a:lstStyle/>
          <a:p>
            <a:fld id="{916F42C4-B09F-457F-9B8D-015173B357F1}" type="datetime1">
              <a:rPr lang="en-US" smtClean="0"/>
              <a:t>5/11/23</a:t>
            </a:fld>
            <a:endParaRPr lang="en-US"/>
          </a:p>
        </p:txBody>
      </p:sp>
      <p:sp>
        <p:nvSpPr>
          <p:cNvPr id="5" name="Footer Placeholder 4">
            <a:extLst>
              <a:ext uri="{FF2B5EF4-FFF2-40B4-BE49-F238E27FC236}">
                <a16:creationId xmlns:a16="http://schemas.microsoft.com/office/drawing/2014/main" id="{153B9D92-4A8E-5E4E-BB10-5588E5114CE1}"/>
              </a:ext>
            </a:extLst>
          </p:cNvPr>
          <p:cNvSpPr>
            <a:spLocks noGrp="1"/>
          </p:cNvSpPr>
          <p:nvPr>
            <p:ph type="ftr" sz="quarter" idx="11"/>
          </p:nvPr>
        </p:nvSpPr>
        <p:spPr/>
        <p:txBody>
          <a:bodyPr/>
          <a:lstStyle/>
          <a:p>
            <a:r>
              <a:rPr lang="en-US"/>
              <a:t>Energy </a:t>
            </a:r>
          </a:p>
        </p:txBody>
      </p:sp>
      <p:sp>
        <p:nvSpPr>
          <p:cNvPr id="6" name="Slide Number Placeholder 5">
            <a:extLst>
              <a:ext uri="{FF2B5EF4-FFF2-40B4-BE49-F238E27FC236}">
                <a16:creationId xmlns:a16="http://schemas.microsoft.com/office/drawing/2014/main" id="{39E42148-6D7E-5C4A-895E-6A20BFABAA33}"/>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4131780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0BDE-775E-5640-904B-82C55679B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92A361-867B-8742-BEBD-4E7F0900F1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9FB154-609B-D84A-8E40-A9B1A0C56362}"/>
              </a:ext>
            </a:extLst>
          </p:cNvPr>
          <p:cNvSpPr>
            <a:spLocks noGrp="1"/>
          </p:cNvSpPr>
          <p:nvPr>
            <p:ph type="dt" sz="half" idx="10"/>
          </p:nvPr>
        </p:nvSpPr>
        <p:spPr/>
        <p:txBody>
          <a:bodyPr/>
          <a:lstStyle/>
          <a:p>
            <a:fld id="{6C07C9B9-A8B5-4315-9A06-ACD04241FCF2}" type="datetime1">
              <a:rPr lang="en-US" smtClean="0"/>
              <a:t>5/11/23</a:t>
            </a:fld>
            <a:endParaRPr lang="en-US"/>
          </a:p>
        </p:txBody>
      </p:sp>
      <p:sp>
        <p:nvSpPr>
          <p:cNvPr id="5" name="Footer Placeholder 4">
            <a:extLst>
              <a:ext uri="{FF2B5EF4-FFF2-40B4-BE49-F238E27FC236}">
                <a16:creationId xmlns:a16="http://schemas.microsoft.com/office/drawing/2014/main" id="{EE6853B1-D5BA-5B4E-802E-536B5986A477}"/>
              </a:ext>
            </a:extLst>
          </p:cNvPr>
          <p:cNvSpPr>
            <a:spLocks noGrp="1"/>
          </p:cNvSpPr>
          <p:nvPr>
            <p:ph type="ftr" sz="quarter" idx="11"/>
          </p:nvPr>
        </p:nvSpPr>
        <p:spPr/>
        <p:txBody>
          <a:bodyPr/>
          <a:lstStyle/>
          <a:p>
            <a:r>
              <a:rPr lang="en-US"/>
              <a:t>Energy </a:t>
            </a:r>
          </a:p>
        </p:txBody>
      </p:sp>
      <p:sp>
        <p:nvSpPr>
          <p:cNvPr id="6" name="Slide Number Placeholder 5">
            <a:extLst>
              <a:ext uri="{FF2B5EF4-FFF2-40B4-BE49-F238E27FC236}">
                <a16:creationId xmlns:a16="http://schemas.microsoft.com/office/drawing/2014/main" id="{38CC1DF8-EF2B-6547-A156-B11BF1E48072}"/>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273240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ED5E-2133-6746-9FC9-9D5808D997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694F2-DB42-0343-9002-CF6A4EA97C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DEBBEE-413A-E343-90C2-F0905A84AF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A700F9-1288-D44E-B319-0677E9019F55}"/>
              </a:ext>
            </a:extLst>
          </p:cNvPr>
          <p:cNvSpPr>
            <a:spLocks noGrp="1"/>
          </p:cNvSpPr>
          <p:nvPr>
            <p:ph type="dt" sz="half" idx="10"/>
          </p:nvPr>
        </p:nvSpPr>
        <p:spPr/>
        <p:txBody>
          <a:bodyPr/>
          <a:lstStyle/>
          <a:p>
            <a:fld id="{C2E0A2E7-C882-4068-87BE-085605920BEE}" type="datetime1">
              <a:rPr lang="en-US" smtClean="0"/>
              <a:t>5/11/23</a:t>
            </a:fld>
            <a:endParaRPr lang="en-US"/>
          </a:p>
        </p:txBody>
      </p:sp>
      <p:sp>
        <p:nvSpPr>
          <p:cNvPr id="6" name="Footer Placeholder 5">
            <a:extLst>
              <a:ext uri="{FF2B5EF4-FFF2-40B4-BE49-F238E27FC236}">
                <a16:creationId xmlns:a16="http://schemas.microsoft.com/office/drawing/2014/main" id="{8AC9B153-6A57-3B49-8ADA-B764FFBDD232}"/>
              </a:ext>
            </a:extLst>
          </p:cNvPr>
          <p:cNvSpPr>
            <a:spLocks noGrp="1"/>
          </p:cNvSpPr>
          <p:nvPr>
            <p:ph type="ftr" sz="quarter" idx="11"/>
          </p:nvPr>
        </p:nvSpPr>
        <p:spPr/>
        <p:txBody>
          <a:bodyPr/>
          <a:lstStyle/>
          <a:p>
            <a:r>
              <a:rPr lang="en-US"/>
              <a:t>Energy </a:t>
            </a:r>
          </a:p>
        </p:txBody>
      </p:sp>
      <p:sp>
        <p:nvSpPr>
          <p:cNvPr id="7" name="Slide Number Placeholder 6">
            <a:extLst>
              <a:ext uri="{FF2B5EF4-FFF2-40B4-BE49-F238E27FC236}">
                <a16:creationId xmlns:a16="http://schemas.microsoft.com/office/drawing/2014/main" id="{D0E6A1AB-68B1-A343-8AB8-8FDF92C91A23}"/>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397139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4384-504A-324E-8FFA-208921340D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96DBB-2F5E-554A-BDAF-DF87B406D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17299E-0CB1-2049-8F80-612C468F36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D91A4-6028-E84A-9EC1-98C17579F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89BC47-3AE7-3849-853A-1AACB34E2E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3DB9B3-E4D1-634E-ABC9-A28E6E737E44}"/>
              </a:ext>
            </a:extLst>
          </p:cNvPr>
          <p:cNvSpPr>
            <a:spLocks noGrp="1"/>
          </p:cNvSpPr>
          <p:nvPr>
            <p:ph type="dt" sz="half" idx="10"/>
          </p:nvPr>
        </p:nvSpPr>
        <p:spPr/>
        <p:txBody>
          <a:bodyPr/>
          <a:lstStyle/>
          <a:p>
            <a:fld id="{4433334A-A430-404C-9A09-2309B469D110}" type="datetime1">
              <a:rPr lang="en-US" smtClean="0"/>
              <a:t>5/11/23</a:t>
            </a:fld>
            <a:endParaRPr lang="en-US"/>
          </a:p>
        </p:txBody>
      </p:sp>
      <p:sp>
        <p:nvSpPr>
          <p:cNvPr id="8" name="Footer Placeholder 7">
            <a:extLst>
              <a:ext uri="{FF2B5EF4-FFF2-40B4-BE49-F238E27FC236}">
                <a16:creationId xmlns:a16="http://schemas.microsoft.com/office/drawing/2014/main" id="{ABD13C7B-9164-F14C-ACE7-A5A3F9462C8B}"/>
              </a:ext>
            </a:extLst>
          </p:cNvPr>
          <p:cNvSpPr>
            <a:spLocks noGrp="1"/>
          </p:cNvSpPr>
          <p:nvPr>
            <p:ph type="ftr" sz="quarter" idx="11"/>
          </p:nvPr>
        </p:nvSpPr>
        <p:spPr/>
        <p:txBody>
          <a:bodyPr/>
          <a:lstStyle/>
          <a:p>
            <a:r>
              <a:rPr lang="en-US"/>
              <a:t>Energy </a:t>
            </a:r>
          </a:p>
        </p:txBody>
      </p:sp>
      <p:sp>
        <p:nvSpPr>
          <p:cNvPr id="9" name="Slide Number Placeholder 8">
            <a:extLst>
              <a:ext uri="{FF2B5EF4-FFF2-40B4-BE49-F238E27FC236}">
                <a16:creationId xmlns:a16="http://schemas.microsoft.com/office/drawing/2014/main" id="{EC66974E-31AB-DD42-9A22-DBDA045E3A42}"/>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4209252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DFE6-2202-E246-B61F-F0CAD226C6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512C1-6900-0E48-813F-E2B32590A2B0}"/>
              </a:ext>
            </a:extLst>
          </p:cNvPr>
          <p:cNvSpPr>
            <a:spLocks noGrp="1"/>
          </p:cNvSpPr>
          <p:nvPr>
            <p:ph type="dt" sz="half" idx="10"/>
          </p:nvPr>
        </p:nvSpPr>
        <p:spPr/>
        <p:txBody>
          <a:bodyPr/>
          <a:lstStyle/>
          <a:p>
            <a:fld id="{93C5F679-FEEB-4070-B3B2-D5A511CBDCE3}" type="datetime1">
              <a:rPr lang="en-US" smtClean="0"/>
              <a:t>5/11/23</a:t>
            </a:fld>
            <a:endParaRPr lang="en-US"/>
          </a:p>
        </p:txBody>
      </p:sp>
      <p:sp>
        <p:nvSpPr>
          <p:cNvPr id="4" name="Footer Placeholder 3">
            <a:extLst>
              <a:ext uri="{FF2B5EF4-FFF2-40B4-BE49-F238E27FC236}">
                <a16:creationId xmlns:a16="http://schemas.microsoft.com/office/drawing/2014/main" id="{6BA24603-347C-D74F-8CE7-CCB76D438A93}"/>
              </a:ext>
            </a:extLst>
          </p:cNvPr>
          <p:cNvSpPr>
            <a:spLocks noGrp="1"/>
          </p:cNvSpPr>
          <p:nvPr>
            <p:ph type="ftr" sz="quarter" idx="11"/>
          </p:nvPr>
        </p:nvSpPr>
        <p:spPr/>
        <p:txBody>
          <a:bodyPr/>
          <a:lstStyle/>
          <a:p>
            <a:r>
              <a:rPr lang="en-US"/>
              <a:t>Energy </a:t>
            </a:r>
          </a:p>
        </p:txBody>
      </p:sp>
      <p:sp>
        <p:nvSpPr>
          <p:cNvPr id="5" name="Slide Number Placeholder 4">
            <a:extLst>
              <a:ext uri="{FF2B5EF4-FFF2-40B4-BE49-F238E27FC236}">
                <a16:creationId xmlns:a16="http://schemas.microsoft.com/office/drawing/2014/main" id="{657B919B-627D-CC47-96B0-3AEFCD8FA76A}"/>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406768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3FFD3-81A7-DF48-A948-422051B10A67}"/>
              </a:ext>
            </a:extLst>
          </p:cNvPr>
          <p:cNvSpPr>
            <a:spLocks noGrp="1"/>
          </p:cNvSpPr>
          <p:nvPr>
            <p:ph type="dt" sz="half" idx="10"/>
          </p:nvPr>
        </p:nvSpPr>
        <p:spPr/>
        <p:txBody>
          <a:bodyPr/>
          <a:lstStyle/>
          <a:p>
            <a:fld id="{071B3078-1F11-4965-8FEC-69F89B1FD1B8}" type="datetime1">
              <a:rPr lang="en-US" smtClean="0"/>
              <a:t>5/11/23</a:t>
            </a:fld>
            <a:endParaRPr lang="en-US"/>
          </a:p>
        </p:txBody>
      </p:sp>
      <p:sp>
        <p:nvSpPr>
          <p:cNvPr id="3" name="Footer Placeholder 2">
            <a:extLst>
              <a:ext uri="{FF2B5EF4-FFF2-40B4-BE49-F238E27FC236}">
                <a16:creationId xmlns:a16="http://schemas.microsoft.com/office/drawing/2014/main" id="{F57B58CB-C481-DF4D-ABAB-BDF0783D136E}"/>
              </a:ext>
            </a:extLst>
          </p:cNvPr>
          <p:cNvSpPr>
            <a:spLocks noGrp="1"/>
          </p:cNvSpPr>
          <p:nvPr>
            <p:ph type="ftr" sz="quarter" idx="11"/>
          </p:nvPr>
        </p:nvSpPr>
        <p:spPr/>
        <p:txBody>
          <a:bodyPr/>
          <a:lstStyle/>
          <a:p>
            <a:r>
              <a:rPr lang="en-US"/>
              <a:t>Energy </a:t>
            </a:r>
          </a:p>
        </p:txBody>
      </p:sp>
      <p:sp>
        <p:nvSpPr>
          <p:cNvPr id="4" name="Slide Number Placeholder 3">
            <a:extLst>
              <a:ext uri="{FF2B5EF4-FFF2-40B4-BE49-F238E27FC236}">
                <a16:creationId xmlns:a16="http://schemas.microsoft.com/office/drawing/2014/main" id="{11CEE857-20E1-E24E-8BAE-1CDE20AE5430}"/>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347033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EC8B8-C915-4F99-B5FF-52F7968C0512}" type="datetime1">
              <a:rPr lang="en-US" smtClean="0"/>
              <a:t>5/11/23</a:t>
            </a:fld>
            <a:endParaRPr lang="en-US"/>
          </a:p>
        </p:txBody>
      </p:sp>
      <p:sp>
        <p:nvSpPr>
          <p:cNvPr id="5" name="Footer Placeholder 4"/>
          <p:cNvSpPr>
            <a:spLocks noGrp="1"/>
          </p:cNvSpPr>
          <p:nvPr>
            <p:ph type="ftr" sz="quarter" idx="11"/>
          </p:nvPr>
        </p:nvSpPr>
        <p:spPr/>
        <p:txBody>
          <a:bodyPr/>
          <a:lstStyle/>
          <a:p>
            <a:r>
              <a:rPr lang="en-US"/>
              <a:t>Energy </a:t>
            </a:r>
          </a:p>
        </p:txBody>
      </p:sp>
      <p:sp>
        <p:nvSpPr>
          <p:cNvPr id="6" name="Slide Number Placeholder 5"/>
          <p:cNvSpPr>
            <a:spLocks noGrp="1"/>
          </p:cNvSpPr>
          <p:nvPr>
            <p:ph type="sldNum" sz="quarter" idx="12"/>
          </p:nvPr>
        </p:nvSpPr>
        <p:spPr/>
        <p:txBody>
          <a:bodyPr/>
          <a:lstStyle/>
          <a:p>
            <a:fld id="{8278FE9B-D2CC-4BD0-8257-FE5B6CB7953F}" type="slidenum">
              <a:rPr lang="en-US" smtClean="0"/>
              <a:t>‹#›</a:t>
            </a:fld>
            <a:endParaRPr lang="en-US" dirty="0"/>
          </a:p>
        </p:txBody>
      </p:sp>
    </p:spTree>
    <p:extLst>
      <p:ext uri="{BB962C8B-B14F-4D97-AF65-F5344CB8AC3E}">
        <p14:creationId xmlns:p14="http://schemas.microsoft.com/office/powerpoint/2010/main" val="237679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2693-063C-B94C-B3E1-0F07C4CD1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2694A-A39B-F847-8AA5-6CD89DC00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D21C3-D532-9C42-8014-A6F9BF396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F0C543-E1D7-DB40-9E3D-28EFD95F806E}"/>
              </a:ext>
            </a:extLst>
          </p:cNvPr>
          <p:cNvSpPr>
            <a:spLocks noGrp="1"/>
          </p:cNvSpPr>
          <p:nvPr>
            <p:ph type="dt" sz="half" idx="10"/>
          </p:nvPr>
        </p:nvSpPr>
        <p:spPr/>
        <p:txBody>
          <a:bodyPr/>
          <a:lstStyle/>
          <a:p>
            <a:fld id="{3D0095D2-0B99-4E31-B6A8-69BDFD8B2CAF}" type="datetime1">
              <a:rPr lang="en-US" smtClean="0"/>
              <a:t>5/11/23</a:t>
            </a:fld>
            <a:endParaRPr lang="en-US"/>
          </a:p>
        </p:txBody>
      </p:sp>
      <p:sp>
        <p:nvSpPr>
          <p:cNvPr id="6" name="Footer Placeholder 5">
            <a:extLst>
              <a:ext uri="{FF2B5EF4-FFF2-40B4-BE49-F238E27FC236}">
                <a16:creationId xmlns:a16="http://schemas.microsoft.com/office/drawing/2014/main" id="{A4D12F7C-A74D-C840-AB68-C5B61DEBE112}"/>
              </a:ext>
            </a:extLst>
          </p:cNvPr>
          <p:cNvSpPr>
            <a:spLocks noGrp="1"/>
          </p:cNvSpPr>
          <p:nvPr>
            <p:ph type="ftr" sz="quarter" idx="11"/>
          </p:nvPr>
        </p:nvSpPr>
        <p:spPr/>
        <p:txBody>
          <a:bodyPr/>
          <a:lstStyle/>
          <a:p>
            <a:r>
              <a:rPr lang="en-US"/>
              <a:t>Energy </a:t>
            </a:r>
          </a:p>
        </p:txBody>
      </p:sp>
      <p:sp>
        <p:nvSpPr>
          <p:cNvPr id="7" name="Slide Number Placeholder 6">
            <a:extLst>
              <a:ext uri="{FF2B5EF4-FFF2-40B4-BE49-F238E27FC236}">
                <a16:creationId xmlns:a16="http://schemas.microsoft.com/office/drawing/2014/main" id="{84082B6B-8918-CB44-9C12-FE9C45DAD063}"/>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4292964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61A8-AEF7-394B-8770-BB5C0629B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E86FE-1219-BA4B-A7DC-B7853CA7B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DA038-557A-924E-81B4-C7559EF93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E17501-27EB-2A49-A28D-1BE6622FF356}"/>
              </a:ext>
            </a:extLst>
          </p:cNvPr>
          <p:cNvSpPr>
            <a:spLocks noGrp="1"/>
          </p:cNvSpPr>
          <p:nvPr>
            <p:ph type="dt" sz="half" idx="10"/>
          </p:nvPr>
        </p:nvSpPr>
        <p:spPr/>
        <p:txBody>
          <a:bodyPr/>
          <a:lstStyle/>
          <a:p>
            <a:fld id="{92D3526E-645F-4911-9546-CF09814BF39C}" type="datetime1">
              <a:rPr lang="en-US" smtClean="0"/>
              <a:t>5/11/23</a:t>
            </a:fld>
            <a:endParaRPr lang="en-US"/>
          </a:p>
        </p:txBody>
      </p:sp>
      <p:sp>
        <p:nvSpPr>
          <p:cNvPr id="6" name="Footer Placeholder 5">
            <a:extLst>
              <a:ext uri="{FF2B5EF4-FFF2-40B4-BE49-F238E27FC236}">
                <a16:creationId xmlns:a16="http://schemas.microsoft.com/office/drawing/2014/main" id="{0C98AB65-54CA-124F-B115-B700B619DD78}"/>
              </a:ext>
            </a:extLst>
          </p:cNvPr>
          <p:cNvSpPr>
            <a:spLocks noGrp="1"/>
          </p:cNvSpPr>
          <p:nvPr>
            <p:ph type="ftr" sz="quarter" idx="11"/>
          </p:nvPr>
        </p:nvSpPr>
        <p:spPr/>
        <p:txBody>
          <a:bodyPr/>
          <a:lstStyle/>
          <a:p>
            <a:r>
              <a:rPr lang="en-US"/>
              <a:t>Energy </a:t>
            </a:r>
          </a:p>
        </p:txBody>
      </p:sp>
      <p:sp>
        <p:nvSpPr>
          <p:cNvPr id="7" name="Slide Number Placeholder 6">
            <a:extLst>
              <a:ext uri="{FF2B5EF4-FFF2-40B4-BE49-F238E27FC236}">
                <a16:creationId xmlns:a16="http://schemas.microsoft.com/office/drawing/2014/main" id="{00E9A338-D1B3-7943-97F9-A7ADF556BE18}"/>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2404369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B40B-D869-A649-9556-E070180ADA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710E6-0B84-FB44-85E5-E9F5988474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662CA-592C-DC47-A1F6-EC3159E7AB25}"/>
              </a:ext>
            </a:extLst>
          </p:cNvPr>
          <p:cNvSpPr>
            <a:spLocks noGrp="1"/>
          </p:cNvSpPr>
          <p:nvPr>
            <p:ph type="dt" sz="half" idx="10"/>
          </p:nvPr>
        </p:nvSpPr>
        <p:spPr/>
        <p:txBody>
          <a:bodyPr/>
          <a:lstStyle/>
          <a:p>
            <a:fld id="{A3D583DA-8499-4C25-A7E8-8B4CCD892B8E}" type="datetime1">
              <a:rPr lang="en-US" smtClean="0"/>
              <a:t>5/11/23</a:t>
            </a:fld>
            <a:endParaRPr lang="en-US"/>
          </a:p>
        </p:txBody>
      </p:sp>
      <p:sp>
        <p:nvSpPr>
          <p:cNvPr id="5" name="Footer Placeholder 4">
            <a:extLst>
              <a:ext uri="{FF2B5EF4-FFF2-40B4-BE49-F238E27FC236}">
                <a16:creationId xmlns:a16="http://schemas.microsoft.com/office/drawing/2014/main" id="{82378A54-E1D8-6E49-B164-9A2E42944F9E}"/>
              </a:ext>
            </a:extLst>
          </p:cNvPr>
          <p:cNvSpPr>
            <a:spLocks noGrp="1"/>
          </p:cNvSpPr>
          <p:nvPr>
            <p:ph type="ftr" sz="quarter" idx="11"/>
          </p:nvPr>
        </p:nvSpPr>
        <p:spPr/>
        <p:txBody>
          <a:bodyPr/>
          <a:lstStyle/>
          <a:p>
            <a:r>
              <a:rPr lang="en-US"/>
              <a:t>Energy </a:t>
            </a:r>
          </a:p>
        </p:txBody>
      </p:sp>
      <p:sp>
        <p:nvSpPr>
          <p:cNvPr id="6" name="Slide Number Placeholder 5">
            <a:extLst>
              <a:ext uri="{FF2B5EF4-FFF2-40B4-BE49-F238E27FC236}">
                <a16:creationId xmlns:a16="http://schemas.microsoft.com/office/drawing/2014/main" id="{96BCF81E-0C8C-4148-98FF-9B8D83BFC32A}"/>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551787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19C541-DB6D-6F42-8D84-23120A1B9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FDD4D-C2E6-3342-ABD2-AFD08344EC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A9A1A-BEDD-DD4B-9DD0-D001137E83BE}"/>
              </a:ext>
            </a:extLst>
          </p:cNvPr>
          <p:cNvSpPr>
            <a:spLocks noGrp="1"/>
          </p:cNvSpPr>
          <p:nvPr>
            <p:ph type="dt" sz="half" idx="10"/>
          </p:nvPr>
        </p:nvSpPr>
        <p:spPr/>
        <p:txBody>
          <a:bodyPr/>
          <a:lstStyle/>
          <a:p>
            <a:fld id="{B87EA1B8-E0A3-472A-B59A-67F6BA113366}" type="datetime1">
              <a:rPr lang="en-US" smtClean="0"/>
              <a:t>5/11/23</a:t>
            </a:fld>
            <a:endParaRPr lang="en-US"/>
          </a:p>
        </p:txBody>
      </p:sp>
      <p:sp>
        <p:nvSpPr>
          <p:cNvPr id="5" name="Footer Placeholder 4">
            <a:extLst>
              <a:ext uri="{FF2B5EF4-FFF2-40B4-BE49-F238E27FC236}">
                <a16:creationId xmlns:a16="http://schemas.microsoft.com/office/drawing/2014/main" id="{C11492FB-6515-1547-8138-949460337776}"/>
              </a:ext>
            </a:extLst>
          </p:cNvPr>
          <p:cNvSpPr>
            <a:spLocks noGrp="1"/>
          </p:cNvSpPr>
          <p:nvPr>
            <p:ph type="ftr" sz="quarter" idx="11"/>
          </p:nvPr>
        </p:nvSpPr>
        <p:spPr/>
        <p:txBody>
          <a:bodyPr/>
          <a:lstStyle/>
          <a:p>
            <a:r>
              <a:rPr lang="en-US"/>
              <a:t>Energy </a:t>
            </a:r>
          </a:p>
        </p:txBody>
      </p:sp>
      <p:sp>
        <p:nvSpPr>
          <p:cNvPr id="6" name="Slide Number Placeholder 5">
            <a:extLst>
              <a:ext uri="{FF2B5EF4-FFF2-40B4-BE49-F238E27FC236}">
                <a16:creationId xmlns:a16="http://schemas.microsoft.com/office/drawing/2014/main" id="{A099D1DF-E840-1F4F-B9D5-FAE4B4767A39}"/>
              </a:ext>
            </a:extLst>
          </p:cNvPr>
          <p:cNvSpPr>
            <a:spLocks noGrp="1"/>
          </p:cNvSpPr>
          <p:nvPr>
            <p:ph type="sldNum" sz="quarter" idx="12"/>
          </p:nvPr>
        </p:nvSpPr>
        <p:spPr/>
        <p:txBody>
          <a:bodyPr/>
          <a:lstStyle/>
          <a:p>
            <a:fld id="{DFB90D4C-9F49-2D4D-90CE-9D1572266816}" type="slidenum">
              <a:rPr lang="en-US" smtClean="0"/>
              <a:t>‹#›</a:t>
            </a:fld>
            <a:endParaRPr lang="en-US"/>
          </a:p>
        </p:txBody>
      </p:sp>
    </p:spTree>
    <p:extLst>
      <p:ext uri="{BB962C8B-B14F-4D97-AF65-F5344CB8AC3E}">
        <p14:creationId xmlns:p14="http://schemas.microsoft.com/office/powerpoint/2010/main" val="8660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AB772-F2B4-4D1A-8133-5E0B0AB5F3EF}" type="datetime1">
              <a:rPr lang="en-US" smtClean="0"/>
              <a:t>5/11/23</a:t>
            </a:fld>
            <a:endParaRPr lang="en-US"/>
          </a:p>
        </p:txBody>
      </p:sp>
      <p:sp>
        <p:nvSpPr>
          <p:cNvPr id="5" name="Footer Placeholder 4"/>
          <p:cNvSpPr>
            <a:spLocks noGrp="1"/>
          </p:cNvSpPr>
          <p:nvPr>
            <p:ph type="ftr" sz="quarter" idx="11"/>
          </p:nvPr>
        </p:nvSpPr>
        <p:spPr/>
        <p:txBody>
          <a:bodyPr/>
          <a:lstStyle/>
          <a:p>
            <a:r>
              <a:rPr lang="en-US"/>
              <a:t>Energy </a:t>
            </a:r>
          </a:p>
        </p:txBody>
      </p:sp>
      <p:sp>
        <p:nvSpPr>
          <p:cNvPr id="6" name="Slide Number Placeholder 5"/>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364997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B09AC-6DC0-40F7-95E3-12D51BF4CC70}" type="datetime1">
              <a:rPr lang="en-US" smtClean="0"/>
              <a:t>5/11/23</a:t>
            </a:fld>
            <a:endParaRPr lang="en-US"/>
          </a:p>
        </p:txBody>
      </p:sp>
      <p:sp>
        <p:nvSpPr>
          <p:cNvPr id="6" name="Footer Placeholder 5"/>
          <p:cNvSpPr>
            <a:spLocks noGrp="1"/>
          </p:cNvSpPr>
          <p:nvPr>
            <p:ph type="ftr" sz="quarter" idx="11"/>
          </p:nvPr>
        </p:nvSpPr>
        <p:spPr/>
        <p:txBody>
          <a:bodyPr/>
          <a:lstStyle/>
          <a:p>
            <a:r>
              <a:rPr lang="en-US"/>
              <a:t>Energy </a:t>
            </a:r>
          </a:p>
        </p:txBody>
      </p:sp>
      <p:sp>
        <p:nvSpPr>
          <p:cNvPr id="7" name="Slide Number Placeholder 6"/>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31177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169E60-BA92-4D72-A385-E267A8E683E9}" type="datetime1">
              <a:rPr lang="en-US" smtClean="0"/>
              <a:t>5/11/23</a:t>
            </a:fld>
            <a:endParaRPr lang="en-US"/>
          </a:p>
        </p:txBody>
      </p:sp>
      <p:sp>
        <p:nvSpPr>
          <p:cNvPr id="8" name="Footer Placeholder 7"/>
          <p:cNvSpPr>
            <a:spLocks noGrp="1"/>
          </p:cNvSpPr>
          <p:nvPr>
            <p:ph type="ftr" sz="quarter" idx="11"/>
          </p:nvPr>
        </p:nvSpPr>
        <p:spPr/>
        <p:txBody>
          <a:bodyPr/>
          <a:lstStyle/>
          <a:p>
            <a:r>
              <a:rPr lang="en-US"/>
              <a:t>Energy </a:t>
            </a:r>
          </a:p>
        </p:txBody>
      </p:sp>
      <p:sp>
        <p:nvSpPr>
          <p:cNvPr id="9" name="Slide Number Placeholder 8"/>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21743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6E635C-57F9-45E6-91E8-D2CA3BBF9814}" type="datetime1">
              <a:rPr lang="en-US" smtClean="0"/>
              <a:t>5/11/23</a:t>
            </a:fld>
            <a:endParaRPr lang="en-US"/>
          </a:p>
        </p:txBody>
      </p:sp>
      <p:sp>
        <p:nvSpPr>
          <p:cNvPr id="4" name="Footer Placeholder 3"/>
          <p:cNvSpPr>
            <a:spLocks noGrp="1"/>
          </p:cNvSpPr>
          <p:nvPr>
            <p:ph type="ftr" sz="quarter" idx="11"/>
          </p:nvPr>
        </p:nvSpPr>
        <p:spPr/>
        <p:txBody>
          <a:bodyPr/>
          <a:lstStyle/>
          <a:p>
            <a:r>
              <a:rPr lang="en-US"/>
              <a:t>Energy </a:t>
            </a:r>
          </a:p>
        </p:txBody>
      </p:sp>
      <p:sp>
        <p:nvSpPr>
          <p:cNvPr id="5" name="Slide Number Placeholder 4"/>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453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7362B-7A9C-4F15-9D2D-6AE6768B545C}" type="datetime1">
              <a:rPr lang="en-US" smtClean="0"/>
              <a:t>5/11/23</a:t>
            </a:fld>
            <a:endParaRPr lang="en-US"/>
          </a:p>
        </p:txBody>
      </p:sp>
      <p:sp>
        <p:nvSpPr>
          <p:cNvPr id="3" name="Footer Placeholder 2"/>
          <p:cNvSpPr>
            <a:spLocks noGrp="1"/>
          </p:cNvSpPr>
          <p:nvPr>
            <p:ph type="ftr" sz="quarter" idx="11"/>
          </p:nvPr>
        </p:nvSpPr>
        <p:spPr/>
        <p:txBody>
          <a:bodyPr/>
          <a:lstStyle/>
          <a:p>
            <a:r>
              <a:rPr lang="en-US"/>
              <a:t>Energy </a:t>
            </a:r>
          </a:p>
        </p:txBody>
      </p:sp>
      <p:sp>
        <p:nvSpPr>
          <p:cNvPr id="4" name="Slide Number Placeholder 3"/>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77153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5FCB-C35C-2F4C-A13D-0BAB715C29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B075F0-2398-5E4D-A43E-3321BF124016}"/>
              </a:ext>
            </a:extLst>
          </p:cNvPr>
          <p:cNvSpPr>
            <a:spLocks noGrp="1"/>
          </p:cNvSpPr>
          <p:nvPr>
            <p:ph type="dt" sz="half" idx="10"/>
          </p:nvPr>
        </p:nvSpPr>
        <p:spPr/>
        <p:txBody>
          <a:bodyPr/>
          <a:lstStyle/>
          <a:p>
            <a:fld id="{F3722A88-AF87-4F1D-B55A-D00343D14E7F}" type="datetime1">
              <a:rPr lang="en-US" smtClean="0"/>
              <a:t>5/11/23</a:t>
            </a:fld>
            <a:endParaRPr lang="en-US"/>
          </a:p>
        </p:txBody>
      </p:sp>
      <p:sp>
        <p:nvSpPr>
          <p:cNvPr id="4" name="Footer Placeholder 3">
            <a:extLst>
              <a:ext uri="{FF2B5EF4-FFF2-40B4-BE49-F238E27FC236}">
                <a16:creationId xmlns:a16="http://schemas.microsoft.com/office/drawing/2014/main" id="{7BD19ACC-18A5-9F4F-93CC-FE81C1FD09AA}"/>
              </a:ext>
            </a:extLst>
          </p:cNvPr>
          <p:cNvSpPr>
            <a:spLocks noGrp="1"/>
          </p:cNvSpPr>
          <p:nvPr>
            <p:ph type="ftr" sz="quarter" idx="11"/>
          </p:nvPr>
        </p:nvSpPr>
        <p:spPr/>
        <p:txBody>
          <a:bodyPr/>
          <a:lstStyle/>
          <a:p>
            <a:r>
              <a:rPr lang="en-US"/>
              <a:t>Energy </a:t>
            </a:r>
          </a:p>
        </p:txBody>
      </p:sp>
      <p:sp>
        <p:nvSpPr>
          <p:cNvPr id="5" name="Slide Number Placeholder 4">
            <a:extLst>
              <a:ext uri="{FF2B5EF4-FFF2-40B4-BE49-F238E27FC236}">
                <a16:creationId xmlns:a16="http://schemas.microsoft.com/office/drawing/2014/main" id="{A0D9A197-EFEC-7B4E-A54A-1C40A424F0B4}"/>
              </a:ext>
            </a:extLst>
          </p:cNvPr>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149163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038EC-9BBF-4350-B23B-A2C2F7844B20}" type="datetime1">
              <a:rPr lang="en-US" smtClean="0"/>
              <a:t>5/11/23</a:t>
            </a:fld>
            <a:endParaRPr lang="en-US"/>
          </a:p>
        </p:txBody>
      </p:sp>
      <p:sp>
        <p:nvSpPr>
          <p:cNvPr id="6" name="Footer Placeholder 5"/>
          <p:cNvSpPr>
            <a:spLocks noGrp="1"/>
          </p:cNvSpPr>
          <p:nvPr>
            <p:ph type="ftr" sz="quarter" idx="11"/>
          </p:nvPr>
        </p:nvSpPr>
        <p:spPr/>
        <p:txBody>
          <a:bodyPr/>
          <a:lstStyle/>
          <a:p>
            <a:r>
              <a:rPr lang="en-US"/>
              <a:t>Energy </a:t>
            </a:r>
          </a:p>
        </p:txBody>
      </p:sp>
      <p:sp>
        <p:nvSpPr>
          <p:cNvPr id="7" name="Slide Number Placeholder 6"/>
          <p:cNvSpPr>
            <a:spLocks noGrp="1"/>
          </p:cNvSpPr>
          <p:nvPr>
            <p:ph type="sldNum" sz="quarter" idx="12"/>
          </p:nvPr>
        </p:nvSpPr>
        <p:spPr/>
        <p:txBody>
          <a:bodyPr/>
          <a:lstStyle/>
          <a:p>
            <a:fld id="{8278FE9B-D2CC-4BD0-8257-FE5B6CB7953F}" type="slidenum">
              <a:rPr lang="en-US" smtClean="0"/>
              <a:t>‹#›</a:t>
            </a:fld>
            <a:endParaRPr lang="en-US"/>
          </a:p>
        </p:txBody>
      </p:sp>
    </p:spTree>
    <p:extLst>
      <p:ext uri="{BB962C8B-B14F-4D97-AF65-F5344CB8AC3E}">
        <p14:creationId xmlns:p14="http://schemas.microsoft.com/office/powerpoint/2010/main" val="323760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3000">
              <a:schemeClr val="accent6">
                <a:lumMod val="43000"/>
                <a:lumOff val="57000"/>
              </a:schemeClr>
            </a:gs>
            <a:gs pos="99000">
              <a:schemeClr val="accent2">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1201-23BA-467E-A0D7-3F3548B6AB59}" type="datetime1">
              <a:rPr lang="en-US" smtClean="0"/>
              <a:t>5/11/23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8FE9B-D2CC-4BD0-8257-FE5B6CB7953F}" type="slidenum">
              <a:rPr lang="en-US" smtClean="0"/>
              <a:t>‹#›</a:t>
            </a:fld>
            <a:endParaRPr lang="en-US"/>
          </a:p>
        </p:txBody>
      </p:sp>
    </p:spTree>
    <p:extLst>
      <p:ext uri="{BB962C8B-B14F-4D97-AF65-F5344CB8AC3E}">
        <p14:creationId xmlns:p14="http://schemas.microsoft.com/office/powerpoint/2010/main" val="313120361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8" r:id="rId8"/>
    <p:sldLayoutId id="2147483954" r:id="rId9"/>
    <p:sldLayoutId id="2147483955" r:id="rId10"/>
    <p:sldLayoutId id="2147483956" r:id="rId11"/>
    <p:sldLayoutId id="214748395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40000"/>
                <a:lumOff val="60000"/>
              </a:schemeClr>
            </a:gs>
            <a:gs pos="43000">
              <a:schemeClr val="accent6">
                <a:lumMod val="43000"/>
                <a:lumOff val="57000"/>
              </a:schemeClr>
            </a:gs>
            <a:gs pos="99000">
              <a:schemeClr val="accent2">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B727E-B788-5347-BB49-3B86A7E10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Energy </a:t>
            </a:r>
          </a:p>
        </p:txBody>
      </p:sp>
      <p:sp>
        <p:nvSpPr>
          <p:cNvPr id="3" name="Text Placeholder 2">
            <a:extLst>
              <a:ext uri="{FF2B5EF4-FFF2-40B4-BE49-F238E27FC236}">
                <a16:creationId xmlns:a16="http://schemas.microsoft.com/office/drawing/2014/main" id="{329CA8A2-E8CD-4E48-9A27-3AABAA104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BDAA3-6696-084E-9C48-AC7497C4C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EF1DC-BD41-45B8-89D8-5003EEAD68BC}" type="datetime1">
              <a:rPr lang="en-US" smtClean="0"/>
              <a:t>5/11/23</a:t>
            </a:fld>
            <a:endParaRPr lang="en-US"/>
          </a:p>
        </p:txBody>
      </p:sp>
      <p:sp>
        <p:nvSpPr>
          <p:cNvPr id="5" name="Footer Placeholder 4">
            <a:extLst>
              <a:ext uri="{FF2B5EF4-FFF2-40B4-BE49-F238E27FC236}">
                <a16:creationId xmlns:a16="http://schemas.microsoft.com/office/drawing/2014/main" id="{FD93533B-2CC0-E347-A70C-F8D540EB8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 </a:t>
            </a:r>
          </a:p>
        </p:txBody>
      </p:sp>
      <p:sp>
        <p:nvSpPr>
          <p:cNvPr id="6" name="Slide Number Placeholder 5">
            <a:extLst>
              <a:ext uri="{FF2B5EF4-FFF2-40B4-BE49-F238E27FC236}">
                <a16:creationId xmlns:a16="http://schemas.microsoft.com/office/drawing/2014/main" id="{59EAC8B0-71DD-4849-9398-FFF5B9C42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231166087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Nuclear_fission" TargetMode="External"/><Relationship Id="rId2" Type="http://schemas.openxmlformats.org/officeDocument/2006/relationships/hyperlink" Target="https://en.wikipedia.org/wiki/Work_(physics)"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fif"/><Relationship Id="rId4" Type="http://schemas.openxmlformats.org/officeDocument/2006/relationships/hyperlink" Target="https://en.wikipedia.org/wiki/Nuclear_fus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hyperlink" Target="https://en.wikipedia.org/wiki/Efficient_energy_use" TargetMode="External"/><Relationship Id="rId7" Type="http://schemas.openxmlformats.org/officeDocument/2006/relationships/image" Target="../media/image20.png"/><Relationship Id="rId2" Type="http://schemas.openxmlformats.org/officeDocument/2006/relationships/hyperlink" Target="https://en.wikipedia.org/wiki/Measurement" TargetMode="External"/><Relationship Id="rId1" Type="http://schemas.openxmlformats.org/officeDocument/2006/relationships/slideLayout" Target="../slideLayouts/slideLayout2.xml"/><Relationship Id="rId6" Type="http://schemas.openxmlformats.org/officeDocument/2006/relationships/hyperlink" Target="https://en.wikipedia.org/wiki/GDP" TargetMode="External"/><Relationship Id="rId5" Type="http://schemas.openxmlformats.org/officeDocument/2006/relationships/hyperlink" Target="https://en.wikipedia.org/wiki/Energy" TargetMode="External"/><Relationship Id="rId4" Type="http://schemas.openxmlformats.org/officeDocument/2006/relationships/hyperlink" Target="https://en.wikipedia.org/wiki/Economic_syste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https://upload.wikimedia.org/wikipedia/commons/5/5a/World_Map_-_Energy_Use_2013.pn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oftware.schneider-electric.com/industries/power/transmission-and-distribu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olar_panel" TargetMode="External"/><Relationship Id="rId2" Type="http://schemas.openxmlformats.org/officeDocument/2006/relationships/hyperlink" Target="http://video.nationalgeographic.com/video/alternative-energy"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heodora.com/wfb/wfb2000/definitions.html#natural_gas_consumption" TargetMode="External"/><Relationship Id="rId2" Type="http://schemas.openxmlformats.org/officeDocument/2006/relationships/hyperlink" Target="https://theodora.com/wfb/wfb2000/definitions.html#natural_gas_production"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s://theodora.com/wfb/wfb2000/definitions.html#natural_gas_proved_reserve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en.wikipedia.org/wiki/Mass" TargetMode="External"/><Relationship Id="rId7" Type="http://schemas.openxmlformats.org/officeDocument/2006/relationships/hyperlink" Target="https://en.wikipedia.org/wiki/Systems_of_measur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Category:Units_of_energy" TargetMode="External"/><Relationship Id="rId5" Type="http://schemas.openxmlformats.org/officeDocument/2006/relationships/hyperlink" Target="https://en.wikipedia.org/wiki/Category:Units_of_mass" TargetMode="External"/><Relationship Id="rId4" Type="http://schemas.openxmlformats.org/officeDocument/2006/relationships/hyperlink" Target="https://en.wikipedia.org/wiki/Ener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Phys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burnanenergyjournal.com/forms-of-energy-motion-heat-light-sound-2/#chemical_unique" TargetMode="External"/><Relationship Id="rId7" Type="http://schemas.openxmlformats.org/officeDocument/2006/relationships/hyperlink" Target="http://burnanenergyjournal.com/forms-of-energy-motion-heat-light-sound-2/%22%20/l%20%22sound_uniqu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burnanenergyjournal.com/forms-of-energy-motion-heat-light-sound-2/#mechanical_unique" TargetMode="External"/><Relationship Id="rId5" Type="http://schemas.openxmlformats.org/officeDocument/2006/relationships/hyperlink" Target="http://burnanenergyjournal.com/forms-of-energy-motion-heat-light-sound-2/#gravitational_unique" TargetMode="External"/><Relationship Id="rId4" Type="http://schemas.openxmlformats.org/officeDocument/2006/relationships/hyperlink" Target="http://burnanenergyjournal.com/forms-of-energy-motion-heat-light-sound-2/#nuclear_uniqu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Macroscopic" TargetMode="External"/><Relationship Id="rId13" Type="http://schemas.openxmlformats.org/officeDocument/2006/relationships/hyperlink" Target="https://en.wikipedia.org/wiki/Chemical_engineering" TargetMode="External"/><Relationship Id="rId3" Type="http://schemas.openxmlformats.org/officeDocument/2006/relationships/hyperlink" Target="https://en.wikipedia.org/wiki/Heat" TargetMode="External"/><Relationship Id="rId7" Type="http://schemas.openxmlformats.org/officeDocument/2006/relationships/hyperlink" Target="https://en.wikipedia.org/wiki/Four_laws_of_thermodynamics" TargetMode="External"/><Relationship Id="rId12" Type="http://schemas.openxmlformats.org/officeDocument/2006/relationships/hyperlink" Target="https://en.wikipedia.org/wiki/Physical_chemistry" TargetMode="External"/><Relationship Id="rId2" Type="http://schemas.openxmlformats.org/officeDocument/2006/relationships/hyperlink" Target="https://en.wikipedia.org/wiki/Physics" TargetMode="External"/><Relationship Id="rId1" Type="http://schemas.openxmlformats.org/officeDocument/2006/relationships/slideLayout" Target="../slideLayouts/slideLayout2.xml"/><Relationship Id="rId6" Type="http://schemas.openxmlformats.org/officeDocument/2006/relationships/hyperlink" Target="https://en.wikipedia.org/wiki/Work_(thermodynamics)" TargetMode="External"/><Relationship Id="rId11" Type="http://schemas.openxmlformats.org/officeDocument/2006/relationships/hyperlink" Target="https://en.wikipedia.org/wiki/Engineering" TargetMode="External"/><Relationship Id="rId5" Type="http://schemas.openxmlformats.org/officeDocument/2006/relationships/hyperlink" Target="https://en.wikipedia.org/wiki/Energy" TargetMode="External"/><Relationship Id="rId15" Type="http://schemas.openxmlformats.org/officeDocument/2006/relationships/image" Target="../media/image10.jpeg"/><Relationship Id="rId10" Type="http://schemas.openxmlformats.org/officeDocument/2006/relationships/hyperlink" Target="https://en.wikipedia.org/wiki/Science" TargetMode="External"/><Relationship Id="rId4" Type="http://schemas.openxmlformats.org/officeDocument/2006/relationships/hyperlink" Target="https://en.wikipedia.org/wiki/Temperature" TargetMode="External"/><Relationship Id="rId9" Type="http://schemas.openxmlformats.org/officeDocument/2006/relationships/hyperlink" Target="https://en.wikipedia.org/wiki/Statistical_mechanics" TargetMode="External"/><Relationship Id="rId14" Type="http://schemas.openxmlformats.org/officeDocument/2006/relationships/hyperlink" Target="https://en.wikipedia.org/wiki/Mechanical_enginee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onservation_of_energy" TargetMode="External"/><Relationship Id="rId7" Type="http://schemas.openxmlformats.org/officeDocument/2006/relationships/image" Target="../media/image11.gif"/><Relationship Id="rId2" Type="http://schemas.openxmlformats.org/officeDocument/2006/relationships/hyperlink" Target="https://en.wikipedia.org/wiki/Thermodynamics" TargetMode="External"/><Relationship Id="rId1" Type="http://schemas.openxmlformats.org/officeDocument/2006/relationships/slideLayout" Target="../slideLayouts/slideLayout2.xml"/><Relationship Id="rId6" Type="http://schemas.openxmlformats.org/officeDocument/2006/relationships/hyperlink" Target="https://en.wikipedia.org/wiki/Isolated_system" TargetMode="External"/><Relationship Id="rId5" Type="http://schemas.openxmlformats.org/officeDocument/2006/relationships/hyperlink" Target="https://en.wikipedia.org/wiki/Energy" TargetMode="External"/><Relationship Id="rId4" Type="http://schemas.openxmlformats.org/officeDocument/2006/relationships/hyperlink" Target="https://en.wikipedia.org/wiki/Thermodynamic_syste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eia.gov/energyexplained/index.php?page=renewable_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2" name="Rectangle 1"/>
          <p:cNvSpPr/>
          <p:nvPr/>
        </p:nvSpPr>
        <p:spPr>
          <a:xfrm>
            <a:off x="1913397" y="2467639"/>
            <a:ext cx="8365203" cy="954107"/>
          </a:xfrm>
          <a:prstGeom prst="rect">
            <a:avLst/>
          </a:prstGeom>
          <a:ln>
            <a:noFill/>
          </a:ln>
        </p:spPr>
        <p:txBody>
          <a:bodyPr wrap="square">
            <a:spAutoFit/>
          </a:bodyPr>
          <a:lstStyle/>
          <a:p>
            <a:pPr algn="ctr"/>
            <a:r>
              <a:rPr lang="en-US" sz="2800" b="1" dirty="0">
                <a:latin typeface="Calibri" panose="020F0502020204030204" pitchFamily="34" charset="0"/>
                <a:ea typeface="Calibri" panose="020F0502020204030204" pitchFamily="34" charset="0"/>
                <a:cs typeface="Calibri" panose="020F0502020204030204" pitchFamily="34" charset="0"/>
              </a:rPr>
              <a:t>An Introduction to the Energy World, its Production and Consumption </a:t>
            </a:r>
            <a:endParaRPr lang="en-US" sz="2800" dirty="0"/>
          </a:p>
        </p:txBody>
      </p:sp>
      <p:sp>
        <p:nvSpPr>
          <p:cNvPr id="4" name="Footer Placeholder 3">
            <a:extLst>
              <a:ext uri="{FF2B5EF4-FFF2-40B4-BE49-F238E27FC236}">
                <a16:creationId xmlns:a16="http://schemas.microsoft.com/office/drawing/2014/main" id="{5D25849F-F68D-5A49-8F47-2B1B0A7C6FEA}"/>
              </a:ext>
            </a:extLst>
          </p:cNvPr>
          <p:cNvSpPr>
            <a:spLocks noGrp="1"/>
          </p:cNvSpPr>
          <p:nvPr>
            <p:ph type="ftr" sz="quarter" idx="11"/>
          </p:nvPr>
        </p:nvSpPr>
        <p:spPr/>
        <p:txBody>
          <a:bodyPr/>
          <a:lstStyle/>
          <a:p>
            <a:r>
              <a:rPr lang="en-US" sz="1800" b="1" dirty="0">
                <a:solidFill>
                  <a:schemeClr val="tx1"/>
                </a:solidFill>
              </a:rPr>
              <a:t>Energy </a:t>
            </a:r>
          </a:p>
        </p:txBody>
      </p:sp>
      <p:sp>
        <p:nvSpPr>
          <p:cNvPr id="6" name="Rectangle 5">
            <a:extLst>
              <a:ext uri="{FF2B5EF4-FFF2-40B4-BE49-F238E27FC236}">
                <a16:creationId xmlns:a16="http://schemas.microsoft.com/office/drawing/2014/main" id="{637B61F7-28CB-460C-AA9C-4DBD5376D234}"/>
              </a:ext>
            </a:extLst>
          </p:cNvPr>
          <p:cNvSpPr/>
          <p:nvPr/>
        </p:nvSpPr>
        <p:spPr>
          <a:xfrm>
            <a:off x="4877268" y="1319195"/>
            <a:ext cx="2437463" cy="1015663"/>
          </a:xfrm>
          <a:prstGeom prst="rect">
            <a:avLst/>
          </a:prstGeom>
          <a:ln>
            <a:noFill/>
          </a:ln>
        </p:spPr>
        <p:txBody>
          <a:bodyPr wrap="none">
            <a:spAutoFit/>
          </a:bodyPr>
          <a:lstStyle/>
          <a:p>
            <a:pPr algn="ctr"/>
            <a:r>
              <a:rPr lang="en-US" sz="6000" b="1" dirty="0"/>
              <a:t>Energy</a:t>
            </a:r>
            <a:r>
              <a:rPr lang="en-US" sz="2800" b="1" dirty="0"/>
              <a:t> </a:t>
            </a:r>
          </a:p>
        </p:txBody>
      </p:sp>
      <p:sp>
        <p:nvSpPr>
          <p:cNvPr id="7" name="Rectangle 6">
            <a:extLst>
              <a:ext uri="{FF2B5EF4-FFF2-40B4-BE49-F238E27FC236}">
                <a16:creationId xmlns:a16="http://schemas.microsoft.com/office/drawing/2014/main" id="{AD49A349-EB9C-46CE-9822-5160451597F8}"/>
              </a:ext>
            </a:extLst>
          </p:cNvPr>
          <p:cNvSpPr/>
          <p:nvPr/>
        </p:nvSpPr>
        <p:spPr>
          <a:xfrm>
            <a:off x="4000577" y="4049561"/>
            <a:ext cx="4252511" cy="1477328"/>
          </a:xfrm>
          <a:prstGeom prst="rect">
            <a:avLst/>
          </a:prstGeom>
          <a:ln>
            <a:noFill/>
          </a:ln>
        </p:spPr>
        <p:txBody>
          <a:bodyPr wrap="none">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Society of Afghan Architects and Engineers</a:t>
            </a:r>
          </a:p>
          <a:p>
            <a:pPr algn="ct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b="1" dirty="0">
                <a:latin typeface="Calibri" panose="020F0502020204030204" pitchFamily="34" charset="0"/>
                <a:ea typeface="Calibri" panose="020F0502020204030204" pitchFamily="34" charset="0"/>
                <a:cs typeface="Calibri" panose="020F0502020204030204" pitchFamily="34" charset="0"/>
              </a:rPr>
              <a:t>April 21, 2019</a:t>
            </a:r>
          </a:p>
          <a:p>
            <a:pPr algn="ct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b="1" dirty="0">
                <a:latin typeface="Calibri" panose="020F0502020204030204" pitchFamily="34" charset="0"/>
                <a:ea typeface="Calibri" panose="020F0502020204030204" pitchFamily="34" charset="0"/>
                <a:cs typeface="Calibri" panose="020F0502020204030204" pitchFamily="34" charset="0"/>
              </a:rPr>
              <a:t>Presenter: Sayed A Azimi  </a:t>
            </a:r>
            <a:endParaRPr lang="en-US" dirty="0"/>
          </a:p>
        </p:txBody>
      </p:sp>
      <p:sp>
        <p:nvSpPr>
          <p:cNvPr id="3" name="Slide Number Placeholder 2">
            <a:extLst>
              <a:ext uri="{FF2B5EF4-FFF2-40B4-BE49-F238E27FC236}">
                <a16:creationId xmlns:a16="http://schemas.microsoft.com/office/drawing/2014/main" id="{D879C444-EE31-49B4-ACA2-5334FE3E5147}"/>
              </a:ext>
            </a:extLst>
          </p:cNvPr>
          <p:cNvSpPr>
            <a:spLocks noGrp="1"/>
          </p:cNvSpPr>
          <p:nvPr>
            <p:ph type="sldNum" sz="quarter" idx="12"/>
          </p:nvPr>
        </p:nvSpPr>
        <p:spPr/>
        <p:txBody>
          <a:bodyPr/>
          <a:lstStyle/>
          <a:p>
            <a:fld id="{8278FE9B-D2CC-4BD0-8257-FE5B6CB7953F}" type="slidenum">
              <a:rPr lang="en-US" smtClean="0"/>
              <a:t>1</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187350" y="221441"/>
            <a:ext cx="4065738" cy="920587"/>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09" y="221442"/>
            <a:ext cx="1594687" cy="1605583"/>
          </a:xfrm>
          <a:prstGeom prst="rect">
            <a:avLst/>
          </a:prstGeom>
          <a:noFill/>
        </p:spPr>
      </p:pic>
      <p:pic>
        <p:nvPicPr>
          <p:cNvPr id="10" name="Picture 9" descr="H:\Aug 2017 old computer\Najib\ACKU\Azimi TI\flyer sample\download.jpg"/>
          <p:cNvPicPr/>
          <p:nvPr/>
        </p:nvPicPr>
        <p:blipFill>
          <a:blip r:embed="rId5">
            <a:extLst>
              <a:ext uri="{28A0092B-C50C-407E-A947-70E740481C1C}">
                <a14:useLocalDpi xmlns:a14="http://schemas.microsoft.com/office/drawing/2010/main" val="0"/>
              </a:ext>
            </a:extLst>
          </a:blip>
          <a:srcRect/>
          <a:stretch>
            <a:fillRect/>
          </a:stretch>
        </p:blipFill>
        <p:spPr bwMode="auto">
          <a:xfrm>
            <a:off x="9887918" y="221441"/>
            <a:ext cx="1611823" cy="1605584"/>
          </a:xfrm>
          <a:prstGeom prst="rect">
            <a:avLst/>
          </a:prstGeom>
          <a:noFill/>
          <a:ln>
            <a:noFill/>
          </a:ln>
        </p:spPr>
      </p:pic>
    </p:spTree>
    <p:extLst>
      <p:ext uri="{BB962C8B-B14F-4D97-AF65-F5344CB8AC3E}">
        <p14:creationId xmlns:p14="http://schemas.microsoft.com/office/powerpoint/2010/main" val="312561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1635824"/>
            <a:ext cx="6377769" cy="3586352"/>
          </a:xfrm>
        </p:spPr>
        <p:txBody>
          <a:bodyPr anchor="ctr">
            <a:normAutofit/>
          </a:bodyPr>
          <a:lstStyle/>
          <a:p>
            <a:r>
              <a:rPr lang="en-US" sz="2400" dirty="0"/>
              <a:t>Any material that can be made to react with other substances so that it releases energy as heat energy or to be used for </a:t>
            </a:r>
            <a:r>
              <a:rPr lang="en-US" sz="2400" u="sng" dirty="0">
                <a:hlinkClick r:id="rId2" tooltip="Work (physics)"/>
              </a:rPr>
              <a:t>work</a:t>
            </a:r>
            <a:r>
              <a:rPr lang="en-US" sz="2400" dirty="0"/>
              <a:t>. The concept was originally applied solely to those materials capable of releasing chemical energy but has since also been applied to other sources of heat energy such as nuclear energy (via </a:t>
            </a:r>
            <a:r>
              <a:rPr lang="en-US" sz="2400" u="sng" dirty="0">
                <a:hlinkClick r:id="rId3" tooltip="Nuclear fission"/>
              </a:rPr>
              <a:t>nuclear fission</a:t>
            </a:r>
            <a:r>
              <a:rPr lang="en-US" sz="2400" dirty="0"/>
              <a:t> and </a:t>
            </a:r>
            <a:r>
              <a:rPr lang="en-US" sz="2400" u="sng" dirty="0">
                <a:hlinkClick r:id="rId4" tooltip="Nuclear fusion"/>
              </a:rPr>
              <a:t>nuclear fusion</a:t>
            </a:r>
            <a:r>
              <a:rPr lang="en-US" sz="2400" dirty="0"/>
              <a:t>).</a:t>
            </a:r>
          </a:p>
        </p:txBody>
      </p:sp>
      <p:sp>
        <p:nvSpPr>
          <p:cNvPr id="2" name="Footer Placeholder 1">
            <a:extLst>
              <a:ext uri="{FF2B5EF4-FFF2-40B4-BE49-F238E27FC236}">
                <a16:creationId xmlns:a16="http://schemas.microsoft.com/office/drawing/2014/main" id="{60DF66E5-8A38-594B-A5E8-853E1F7B15A5}"/>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0CE9480-D254-3D43-A12B-1DC4C2E3D61C}"/>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10</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4C05626D-909B-4D3E-85B5-5A08676718D5}"/>
              </a:ext>
            </a:extLst>
          </p:cNvPr>
          <p:cNvSpPr/>
          <p:nvPr/>
        </p:nvSpPr>
        <p:spPr>
          <a:xfrm>
            <a:off x="1558669" y="2057400"/>
            <a:ext cx="1858522" cy="461665"/>
          </a:xfrm>
          <a:prstGeom prst="rect">
            <a:avLst/>
          </a:prstGeom>
        </p:spPr>
        <p:txBody>
          <a:bodyPr wrap="none">
            <a:spAutoFit/>
          </a:bodyPr>
          <a:lstStyle/>
          <a:p>
            <a:pPr lvl="0"/>
            <a:r>
              <a:rPr lang="en-US" sz="2400" b="1" dirty="0"/>
              <a:t>What is fuel?</a:t>
            </a:r>
            <a:endParaRPr lang="en-US" sz="2400" dirty="0"/>
          </a:p>
        </p:txBody>
      </p:sp>
      <p:pic>
        <p:nvPicPr>
          <p:cNvPr id="7" name="Picture 6">
            <a:extLst>
              <a:ext uri="{FF2B5EF4-FFF2-40B4-BE49-F238E27FC236}">
                <a16:creationId xmlns:a16="http://schemas.microsoft.com/office/drawing/2014/main" id="{BBE7DF5B-E3E2-4F65-B0E2-6E6B865F1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185" y="3276600"/>
            <a:ext cx="981075" cy="1524000"/>
          </a:xfrm>
          <a:prstGeom prst="rect">
            <a:avLst/>
          </a:prstGeom>
        </p:spPr>
      </p:pic>
      <p:pic>
        <p:nvPicPr>
          <p:cNvPr id="8" name="Picture 7">
            <a:extLst>
              <a:ext uri="{FF2B5EF4-FFF2-40B4-BE49-F238E27FC236}">
                <a16:creationId xmlns:a16="http://schemas.microsoft.com/office/drawing/2014/main" id="{BB4420DC-B908-409A-AEAC-C9F9C21C35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8260" y="3276600"/>
            <a:ext cx="1525971" cy="1525971"/>
          </a:xfrm>
          <a:prstGeom prst="rect">
            <a:avLst/>
          </a:prstGeom>
        </p:spPr>
      </p:pic>
    </p:spTree>
    <p:extLst>
      <p:ext uri="{BB962C8B-B14F-4D97-AF65-F5344CB8AC3E}">
        <p14:creationId xmlns:p14="http://schemas.microsoft.com/office/powerpoint/2010/main" val="342859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1390918"/>
            <a:ext cx="6377769" cy="4503205"/>
          </a:xfrm>
        </p:spPr>
        <p:txBody>
          <a:bodyPr anchor="ctr">
            <a:normAutofit/>
          </a:bodyPr>
          <a:lstStyle/>
          <a:p>
            <a:r>
              <a:rPr lang="en-US" sz="2000" dirty="0"/>
              <a:t>Secondary energy sources are made from other energy sources. They include:</a:t>
            </a:r>
          </a:p>
          <a:p>
            <a:pPr lvl="0"/>
            <a:r>
              <a:rPr lang="en-US" sz="2000" b="1" dirty="0"/>
              <a:t>Electricity</a:t>
            </a:r>
            <a:r>
              <a:rPr lang="en-US" sz="2000" dirty="0"/>
              <a:t> Is referred to as an </a:t>
            </a:r>
            <a:r>
              <a:rPr lang="en-US" sz="2000" i="1" dirty="0"/>
              <a:t>energy carrier</a:t>
            </a:r>
            <a:r>
              <a:rPr lang="en-US" sz="2000" dirty="0"/>
              <a:t>, which means it can be converted to other forms of energy such as mechanical energy or heat. Primary energy sources are renewable or nonrenewable energy, but the electricity we use is neither renewable nor nonrenewable.</a:t>
            </a:r>
          </a:p>
          <a:p>
            <a:pPr lvl="0"/>
            <a:r>
              <a:rPr lang="en-US" sz="2000" b="1" dirty="0"/>
              <a:t>Hydrogen</a:t>
            </a:r>
            <a:r>
              <a:rPr lang="en-US" sz="2000" dirty="0"/>
              <a:t> has the highest energy content of any common fuel by weight (about three times more than gasoline), but it has the lowest energy content by volume (about four times less than gasoline.</a:t>
            </a:r>
          </a:p>
        </p:txBody>
      </p: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rmAutofit lnSpcReduction="10000"/>
          </a:bodyPr>
          <a:lstStyle/>
          <a:p>
            <a:pPr algn="l">
              <a:spcAft>
                <a:spcPts val="600"/>
              </a:spcAft>
            </a:pPr>
            <a:r>
              <a:rPr lang="en-US" sz="1800" b="1" dirty="0">
                <a:solidFill>
                  <a:schemeClr val="tx1">
                    <a:alpha val="80000"/>
                  </a:schemeClr>
                </a:solidFill>
              </a:rPr>
              <a:t>Energy</a:t>
            </a:r>
            <a:r>
              <a:rPr lang="en-US" sz="1050" dirty="0">
                <a:solidFill>
                  <a:schemeClr val="tx1">
                    <a:alpha val="80000"/>
                  </a:schemeClr>
                </a:solidFill>
              </a:rPr>
              <a:t>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11</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58CEBD8B-0654-441D-B25E-9C213E6B835C}"/>
              </a:ext>
            </a:extLst>
          </p:cNvPr>
          <p:cNvSpPr/>
          <p:nvPr/>
        </p:nvSpPr>
        <p:spPr>
          <a:xfrm>
            <a:off x="636085" y="2057400"/>
            <a:ext cx="3703691" cy="830997"/>
          </a:xfrm>
          <a:prstGeom prst="rect">
            <a:avLst/>
          </a:prstGeom>
        </p:spPr>
        <p:txBody>
          <a:bodyPr wrap="square">
            <a:spAutoFit/>
          </a:bodyPr>
          <a:lstStyle/>
          <a:p>
            <a:pPr lvl="0" algn="ctr"/>
            <a:r>
              <a:rPr lang="en-US" sz="2400" b="1" dirty="0"/>
              <a:t>What are Secondary Energy Sources?</a:t>
            </a:r>
          </a:p>
        </p:txBody>
      </p:sp>
      <p:pic>
        <p:nvPicPr>
          <p:cNvPr id="8" name="Picture 7">
            <a:extLst>
              <a:ext uri="{FF2B5EF4-FFF2-40B4-BE49-F238E27FC236}">
                <a16:creationId xmlns:a16="http://schemas.microsoft.com/office/drawing/2014/main" id="{0305EAD6-E6B2-41E0-BC06-FAD7EEA18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83" y="3337560"/>
            <a:ext cx="1950720" cy="1463040"/>
          </a:xfrm>
          <a:prstGeom prst="rect">
            <a:avLst/>
          </a:prstGeom>
        </p:spPr>
      </p:pic>
      <p:pic>
        <p:nvPicPr>
          <p:cNvPr id="12" name="Picture 11">
            <a:extLst>
              <a:ext uri="{FF2B5EF4-FFF2-40B4-BE49-F238E27FC236}">
                <a16:creationId xmlns:a16="http://schemas.microsoft.com/office/drawing/2014/main" id="{611F60AA-EF42-48CD-B03C-A922DB09F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337" y="3337560"/>
            <a:ext cx="1463040" cy="1463040"/>
          </a:xfrm>
          <a:prstGeom prst="rect">
            <a:avLst/>
          </a:prstGeom>
        </p:spPr>
      </p:pic>
    </p:spTree>
    <p:extLst>
      <p:ext uri="{BB962C8B-B14F-4D97-AF65-F5344CB8AC3E}">
        <p14:creationId xmlns:p14="http://schemas.microsoft.com/office/powerpoint/2010/main" val="204298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12</a:t>
            </a:fld>
            <a:endParaRPr lang="en-US" sz="1800" b="1" dirty="0">
              <a:solidFill>
                <a:schemeClr val="tx1">
                  <a:alpha val="80000"/>
                </a:schemeClr>
              </a:solidFill>
            </a:endParaRPr>
          </a:p>
        </p:txBody>
      </p:sp>
      <p:sp>
        <p:nvSpPr>
          <p:cNvPr id="12" name="Rectangle 11">
            <a:extLst>
              <a:ext uri="{FF2B5EF4-FFF2-40B4-BE49-F238E27FC236}">
                <a16:creationId xmlns:a16="http://schemas.microsoft.com/office/drawing/2014/main" id="{9E17208A-13B7-4377-926A-23291551BD19}"/>
              </a:ext>
            </a:extLst>
          </p:cNvPr>
          <p:cNvSpPr/>
          <p:nvPr/>
        </p:nvSpPr>
        <p:spPr>
          <a:xfrm>
            <a:off x="636085" y="1896119"/>
            <a:ext cx="3703691" cy="1446550"/>
          </a:xfrm>
          <a:prstGeom prst="rect">
            <a:avLst/>
          </a:prstGeom>
        </p:spPr>
        <p:txBody>
          <a:bodyPr wrap="square">
            <a:spAutoFit/>
          </a:bodyPr>
          <a:lstStyle/>
          <a:p>
            <a:pPr lvl="0" algn="ctr"/>
            <a:r>
              <a:rPr lang="en-US" sz="2400" b="1" dirty="0"/>
              <a:t>Energy Units</a:t>
            </a:r>
          </a:p>
          <a:p>
            <a:pPr lvl="0" algn="ctr"/>
            <a:endParaRPr lang="en-US" sz="2400" b="1" dirty="0"/>
          </a:p>
          <a:p>
            <a:pPr lvl="0" algn="ctr"/>
            <a:r>
              <a:rPr lang="en-US" sz="2000" b="1" dirty="0">
                <a:solidFill>
                  <a:srgbClr val="FF0000"/>
                </a:solidFill>
              </a:rPr>
              <a:t>Joule, Calorie, British Thermal Unit (Btu)</a:t>
            </a:r>
          </a:p>
        </p:txBody>
      </p:sp>
      <p:sp>
        <p:nvSpPr>
          <p:cNvPr id="13" name="Content Placeholder 11">
            <a:extLst>
              <a:ext uri="{FF2B5EF4-FFF2-40B4-BE49-F238E27FC236}">
                <a16:creationId xmlns:a16="http://schemas.microsoft.com/office/drawing/2014/main" id="{85F381C2-8D10-47AB-B3E2-B7114807783B}"/>
              </a:ext>
            </a:extLst>
          </p:cNvPr>
          <p:cNvSpPr>
            <a:spLocks noGrp="1"/>
          </p:cNvSpPr>
          <p:nvPr>
            <p:ph idx="1"/>
          </p:nvPr>
        </p:nvSpPr>
        <p:spPr>
          <a:xfrm>
            <a:off x="4889068" y="1319961"/>
            <a:ext cx="6117554" cy="4218078"/>
          </a:xfrm>
          <a:prstGeom prst="rect">
            <a:avLst/>
          </a:prstGeom>
        </p:spPr>
        <p:txBody>
          <a:bodyPr wrap="square">
            <a:spAutoFit/>
          </a:bodyPr>
          <a:lstStyle/>
          <a:p>
            <a:pPr lvl="0">
              <a:buFont typeface="Wingdings" panose="05000000000000000000" pitchFamily="2" charset="2"/>
              <a:buChar char="Ø"/>
            </a:pPr>
            <a:endParaRPr lang="en-US" sz="1200" b="1" dirty="0"/>
          </a:p>
          <a:p>
            <a:pPr>
              <a:buFont typeface="Wingdings" pitchFamily="2" charset="2"/>
              <a:buChar char="Ø"/>
            </a:pPr>
            <a:r>
              <a:rPr lang="en-US" sz="1600" b="1" dirty="0"/>
              <a:t>ENERGY IS MEASURED IN JOULES (J), calorie, and Btu</a:t>
            </a:r>
            <a:endParaRPr lang="en-US" sz="1400" dirty="0"/>
          </a:p>
          <a:p>
            <a:pPr>
              <a:lnSpc>
                <a:spcPct val="100000"/>
              </a:lnSpc>
            </a:pPr>
            <a:r>
              <a:rPr lang="en-US" sz="1600" dirty="0"/>
              <a:t>1 Joule (J) is the MKS unit of energy, equal to the force of one Newton acting through one meter.</a:t>
            </a:r>
          </a:p>
          <a:p>
            <a:pPr>
              <a:lnSpc>
                <a:spcPct val="100000"/>
              </a:lnSpc>
            </a:pPr>
            <a:r>
              <a:rPr lang="en-US" sz="1600" dirty="0"/>
              <a:t>1 calorie of heat is the amount needed to raise 1 gram of water 1 C </a:t>
            </a:r>
          </a:p>
          <a:p>
            <a:pPr>
              <a:lnSpc>
                <a:spcPct val="100000"/>
              </a:lnSpc>
            </a:pPr>
            <a:r>
              <a:rPr lang="en-US" sz="1600" dirty="0"/>
              <a:t>A BTU (British Thermal Unit) is the amount of heat necessary to raise one pound of water by 1 degree Fahrenheit (F).</a:t>
            </a:r>
          </a:p>
          <a:p>
            <a:pPr lvl="1">
              <a:lnSpc>
                <a:spcPct val="100000"/>
              </a:lnSpc>
              <a:buFont typeface="Wingdings" pitchFamily="2" charset="2"/>
              <a:buChar char="v"/>
            </a:pPr>
            <a:r>
              <a:rPr lang="en-US" sz="1600" dirty="0"/>
              <a:t>BTU= 1,055 Joules</a:t>
            </a:r>
          </a:p>
          <a:p>
            <a:pPr lvl="1">
              <a:lnSpc>
                <a:spcPct val="100000"/>
              </a:lnSpc>
              <a:buFont typeface="Wingdings" pitchFamily="2" charset="2"/>
              <a:buChar char="v"/>
            </a:pPr>
            <a:r>
              <a:rPr lang="en-US" sz="1600" dirty="0"/>
              <a:t>Calorie = 4.187 Joules</a:t>
            </a:r>
          </a:p>
          <a:p>
            <a:pPr>
              <a:buFont typeface="Wingdings" pitchFamily="2" charset="2"/>
              <a:buChar char="Ø"/>
            </a:pPr>
            <a:r>
              <a:rPr lang="en-US" sz="1600" b="1" dirty="0"/>
              <a:t>POWER IS MEASURED IN WATTS (W)</a:t>
            </a:r>
          </a:p>
          <a:p>
            <a:pPr lvl="1">
              <a:buFont typeface="Wingdings" pitchFamily="2" charset="2"/>
              <a:buChar char="v"/>
            </a:pPr>
            <a:r>
              <a:rPr lang="en-US" sz="1600" dirty="0"/>
              <a:t>Watt= 1 Joule/second</a:t>
            </a:r>
          </a:p>
          <a:p>
            <a:pPr lvl="1">
              <a:buFont typeface="Wingdings" pitchFamily="2" charset="2"/>
              <a:buChar char="v"/>
            </a:pPr>
            <a:r>
              <a:rPr lang="en-US" sz="1600" dirty="0"/>
              <a:t>746 Watts= 1 Horsepower (</a:t>
            </a:r>
            <a:r>
              <a:rPr lang="en-US" sz="1600" dirty="0" err="1"/>
              <a:t>hp</a:t>
            </a:r>
            <a:r>
              <a:rPr lang="en-US" sz="1600" dirty="0"/>
              <a:t>)</a:t>
            </a:r>
          </a:p>
          <a:p>
            <a:pPr lvl="1">
              <a:buFont typeface="Wingdings" pitchFamily="2" charset="2"/>
              <a:buChar char="v"/>
            </a:pPr>
            <a:r>
              <a:rPr lang="en-US" sz="1600" dirty="0"/>
              <a:t>Watt is the power of a Joule of energy per second</a:t>
            </a:r>
            <a:br>
              <a:rPr lang="en-US" sz="1200" dirty="0"/>
            </a:br>
            <a:endParaRPr lang="en-US" sz="1200" dirty="0"/>
          </a:p>
        </p:txBody>
      </p:sp>
    </p:spTree>
    <p:extLst>
      <p:ext uri="{BB962C8B-B14F-4D97-AF65-F5344CB8AC3E}">
        <p14:creationId xmlns:p14="http://schemas.microsoft.com/office/powerpoint/2010/main" val="359344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13</a:t>
            </a:fld>
            <a:endParaRPr lang="en-US" sz="1800" b="1" dirty="0">
              <a:solidFill>
                <a:schemeClr val="tx1">
                  <a:alpha val="80000"/>
                </a:schemeClr>
              </a:solidFill>
            </a:endParaRPr>
          </a:p>
        </p:txBody>
      </p:sp>
      <p:sp>
        <p:nvSpPr>
          <p:cNvPr id="12" name="Content Placeholder 11">
            <a:extLst>
              <a:ext uri="{FF2B5EF4-FFF2-40B4-BE49-F238E27FC236}">
                <a16:creationId xmlns:a16="http://schemas.microsoft.com/office/drawing/2014/main" id="{85F381C2-8D10-47AB-B3E2-B7114807783B}"/>
              </a:ext>
            </a:extLst>
          </p:cNvPr>
          <p:cNvSpPr>
            <a:spLocks noGrp="1"/>
          </p:cNvSpPr>
          <p:nvPr>
            <p:ph idx="1"/>
          </p:nvPr>
        </p:nvSpPr>
        <p:spPr>
          <a:xfrm>
            <a:off x="5182736" y="2380566"/>
            <a:ext cx="5759977" cy="1754326"/>
          </a:xfrm>
          <a:prstGeom prst="rect">
            <a:avLst/>
          </a:prstGeom>
        </p:spPr>
        <p:txBody>
          <a:bodyPr wrap="square">
            <a:spAutoFit/>
          </a:bodyPr>
          <a:lstStyle/>
          <a:p>
            <a:pPr marL="0" indent="0">
              <a:buNone/>
            </a:pPr>
            <a:r>
              <a:rPr lang="en-US" sz="2000" dirty="0"/>
              <a:t>In the 2013, the yearly total world energy demand is for about 400 quadrillion BTUs.  Fossil fuels provided nearly 88 percent of the needs. Of this amount, oil provided about 41 percent, coal provided 24 percent, and natural gas provides the remaining 22   the world’s total energy supplies, or 88 quadrillion BTUs.</a:t>
            </a:r>
          </a:p>
        </p:txBody>
      </p:sp>
      <p:sp>
        <p:nvSpPr>
          <p:cNvPr id="13" name="Rectangle 12">
            <a:extLst>
              <a:ext uri="{FF2B5EF4-FFF2-40B4-BE49-F238E27FC236}">
                <a16:creationId xmlns:a16="http://schemas.microsoft.com/office/drawing/2014/main" id="{649ECBB0-3E05-4B57-BFFC-D8621CBCCDBE}"/>
              </a:ext>
            </a:extLst>
          </p:cNvPr>
          <p:cNvSpPr/>
          <p:nvPr/>
        </p:nvSpPr>
        <p:spPr>
          <a:xfrm>
            <a:off x="750964" y="2057400"/>
            <a:ext cx="3703691" cy="1200329"/>
          </a:xfrm>
          <a:prstGeom prst="rect">
            <a:avLst/>
          </a:prstGeom>
        </p:spPr>
        <p:txBody>
          <a:bodyPr wrap="square">
            <a:spAutoFit/>
          </a:bodyPr>
          <a:lstStyle/>
          <a:p>
            <a:pPr lvl="0" algn="ctr"/>
            <a:r>
              <a:rPr lang="en-US" sz="2400" b="1" dirty="0"/>
              <a:t>World Consumption of Fossil Fuels verses Non-Fossil Fuels</a:t>
            </a:r>
          </a:p>
        </p:txBody>
      </p:sp>
      <p:pic>
        <p:nvPicPr>
          <p:cNvPr id="8" name="Picture 2" descr="Use links below to save image.">
            <a:extLst>
              <a:ext uri="{FF2B5EF4-FFF2-40B4-BE49-F238E27FC236}">
                <a16:creationId xmlns:a16="http://schemas.microsoft.com/office/drawing/2014/main" id="{9276B22D-0525-4C08-BC48-FE42911FA2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028" y="3354164"/>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2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14</a:t>
            </a:fld>
            <a:endParaRPr lang="en-US" sz="1800" b="1" dirty="0">
              <a:solidFill>
                <a:schemeClr val="tx1">
                  <a:alpha val="80000"/>
                </a:schemeClr>
              </a:solidFill>
            </a:endParaRPr>
          </a:p>
        </p:txBody>
      </p:sp>
      <p:sp>
        <p:nvSpPr>
          <p:cNvPr id="13" name="Content Placeholder 2">
            <a:extLst>
              <a:ext uri="{FF2B5EF4-FFF2-40B4-BE49-F238E27FC236}">
                <a16:creationId xmlns:a16="http://schemas.microsoft.com/office/drawing/2014/main" id="{22953E45-9B38-4688-9E5A-BA2FFC9D2D8B}"/>
              </a:ext>
            </a:extLst>
          </p:cNvPr>
          <p:cNvSpPr txBox="1">
            <a:spLocks/>
          </p:cNvSpPr>
          <p:nvPr/>
        </p:nvSpPr>
        <p:spPr>
          <a:xfrm>
            <a:off x="882092" y="2057400"/>
            <a:ext cx="3368912" cy="11559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World Energy Consumption Profile between 1990 - 2040 by Source</a:t>
            </a:r>
            <a:endParaRPr lang="en-US" sz="2400" dirty="0"/>
          </a:p>
          <a:p>
            <a:pPr marL="0" indent="0" algn="ctr">
              <a:buFont typeface="Arial" panose="020B0604020202020204" pitchFamily="34" charset="0"/>
              <a:buNone/>
            </a:pPr>
            <a:endParaRPr lang="en-US" sz="2400" dirty="0"/>
          </a:p>
        </p:txBody>
      </p:sp>
      <p:pic>
        <p:nvPicPr>
          <p:cNvPr id="12" name="Picture 2" descr="Use links below to save image.">
            <a:extLst>
              <a:ext uri="{FF2B5EF4-FFF2-40B4-BE49-F238E27FC236}">
                <a16:creationId xmlns:a16="http://schemas.microsoft.com/office/drawing/2014/main" id="{DEE38A43-D62F-4403-B271-7FF3DE64EA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028" y="3337560"/>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Agha Saib\Presentation\World-Energy-Consumption-By-Source-EIA.png">
            <a:extLst>
              <a:ext uri="{FF2B5EF4-FFF2-40B4-BE49-F238E27FC236}">
                <a16:creationId xmlns:a16="http://schemas.microsoft.com/office/drawing/2014/main" id="{EDE31D69-0767-8C45-89E2-D2C6DF759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919" y="1877594"/>
            <a:ext cx="5930560" cy="310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15</a:t>
            </a:fld>
            <a:endParaRPr lang="en-US" sz="1800" b="1" dirty="0">
              <a:solidFill>
                <a:schemeClr val="tx1">
                  <a:alpha val="80000"/>
                </a:schemeClr>
              </a:solidFill>
            </a:endParaRPr>
          </a:p>
        </p:txBody>
      </p:sp>
      <p:sp>
        <p:nvSpPr>
          <p:cNvPr id="16" name="Rectangle 15">
            <a:extLst>
              <a:ext uri="{FF2B5EF4-FFF2-40B4-BE49-F238E27FC236}">
                <a16:creationId xmlns:a16="http://schemas.microsoft.com/office/drawing/2014/main" id="{0D1A76CA-7227-41A9-8D44-916CE70AE0D3}"/>
              </a:ext>
            </a:extLst>
          </p:cNvPr>
          <p:cNvSpPr/>
          <p:nvPr/>
        </p:nvSpPr>
        <p:spPr>
          <a:xfrm>
            <a:off x="1249890" y="2047875"/>
            <a:ext cx="2768533" cy="1200329"/>
          </a:xfrm>
          <a:prstGeom prst="rect">
            <a:avLst/>
          </a:prstGeom>
        </p:spPr>
        <p:txBody>
          <a:bodyPr wrap="square">
            <a:spAutoFit/>
          </a:bodyPr>
          <a:lstStyle/>
          <a:p>
            <a:pPr algn="ctr"/>
            <a:r>
              <a:rPr lang="en-US" sz="2400" b="1" dirty="0"/>
              <a:t>2017 World Energy Consumption by Sector</a:t>
            </a:r>
            <a:endParaRPr lang="en-US" sz="2400" dirty="0"/>
          </a:p>
        </p:txBody>
      </p:sp>
      <p:pic>
        <p:nvPicPr>
          <p:cNvPr id="10" name="Picture 2" descr="Use links below to save image.">
            <a:extLst>
              <a:ext uri="{FF2B5EF4-FFF2-40B4-BE49-F238E27FC236}">
                <a16:creationId xmlns:a16="http://schemas.microsoft.com/office/drawing/2014/main" id="{A15DDA43-575A-48E1-BECA-E3860B5FD2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636" y="3430042"/>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Agha Saib\Presentation\char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617" y="1651819"/>
            <a:ext cx="6116582" cy="354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5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16</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73BE6C0D-4911-4065-BA0D-2528BE6985F2}"/>
              </a:ext>
            </a:extLst>
          </p:cNvPr>
          <p:cNvSpPr/>
          <p:nvPr/>
        </p:nvSpPr>
        <p:spPr>
          <a:xfrm>
            <a:off x="4823631" y="4713805"/>
            <a:ext cx="6096000" cy="1015663"/>
          </a:xfrm>
          <a:prstGeom prst="rect">
            <a:avLst/>
          </a:prstGeom>
        </p:spPr>
        <p:txBody>
          <a:bodyPr>
            <a:spAutoFit/>
          </a:bodyPr>
          <a:lstStyle/>
          <a:p>
            <a:r>
              <a:rPr lang="en-US" sz="2000" b="1" dirty="0"/>
              <a:t>Energy intensity</a:t>
            </a:r>
            <a:r>
              <a:rPr lang="en-US" sz="2000" dirty="0"/>
              <a:t> is a </a:t>
            </a:r>
            <a:r>
              <a:rPr lang="en-US" sz="2000" u="sng" dirty="0">
                <a:hlinkClick r:id="rId2" tooltip="Measurement"/>
              </a:rPr>
              <a:t>measure</a:t>
            </a:r>
            <a:r>
              <a:rPr lang="en-US" sz="2000" dirty="0"/>
              <a:t> of the </a:t>
            </a:r>
            <a:r>
              <a:rPr lang="en-US" sz="2000" u="sng" dirty="0">
                <a:hlinkClick r:id="rId3" tooltip="Efficient energy use"/>
              </a:rPr>
              <a:t>energy efficiency</a:t>
            </a:r>
            <a:r>
              <a:rPr lang="en-US" sz="2000" dirty="0"/>
              <a:t> of a nation's </a:t>
            </a:r>
            <a:r>
              <a:rPr lang="en-US" sz="2000" u="sng" dirty="0">
                <a:hlinkClick r:id="rId4" tooltip="Economic system"/>
              </a:rPr>
              <a:t>economy</a:t>
            </a:r>
            <a:r>
              <a:rPr lang="en-US" sz="2000" dirty="0"/>
              <a:t>. It is calculated as units of </a:t>
            </a:r>
            <a:r>
              <a:rPr lang="en-US" sz="2000" u="sng" dirty="0">
                <a:hlinkClick r:id="rId5" tooltip="Energy"/>
              </a:rPr>
              <a:t>energy</a:t>
            </a:r>
            <a:r>
              <a:rPr lang="en-US" sz="2000" dirty="0"/>
              <a:t> per unit of </a:t>
            </a:r>
            <a:r>
              <a:rPr lang="en-US" sz="2000" u="sng" dirty="0">
                <a:hlinkClick r:id="rId6" tooltip="GDP"/>
              </a:rPr>
              <a:t>GDP</a:t>
            </a:r>
            <a:r>
              <a:rPr lang="en-US" sz="2000" dirty="0"/>
              <a:t>.</a:t>
            </a:r>
          </a:p>
        </p:txBody>
      </p:sp>
      <p:pic>
        <p:nvPicPr>
          <p:cNvPr id="13" name="Picture 12" descr="https://upload.wikimedia.org/wikipedia/commons/a/a8/GDP_per_unit_of_energy_use.png">
            <a:extLst>
              <a:ext uri="{FF2B5EF4-FFF2-40B4-BE49-F238E27FC236}">
                <a16:creationId xmlns:a16="http://schemas.microsoft.com/office/drawing/2014/main" id="{447D8416-B3F2-4AE9-89F4-BA568F2C20C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976031" y="1452889"/>
            <a:ext cx="5943600" cy="2951480"/>
          </a:xfrm>
          <a:prstGeom prst="rect">
            <a:avLst/>
          </a:prstGeom>
          <a:noFill/>
          <a:ln>
            <a:noFill/>
          </a:ln>
        </p:spPr>
      </p:pic>
      <p:sp>
        <p:nvSpPr>
          <p:cNvPr id="7" name="Rectangle 6">
            <a:extLst>
              <a:ext uri="{FF2B5EF4-FFF2-40B4-BE49-F238E27FC236}">
                <a16:creationId xmlns:a16="http://schemas.microsoft.com/office/drawing/2014/main" id="{3C651B4E-E60C-47B5-9913-CE0D27BC261C}"/>
              </a:ext>
            </a:extLst>
          </p:cNvPr>
          <p:cNvSpPr/>
          <p:nvPr/>
        </p:nvSpPr>
        <p:spPr>
          <a:xfrm>
            <a:off x="1222602" y="2051814"/>
            <a:ext cx="2888676" cy="830997"/>
          </a:xfrm>
          <a:prstGeom prst="rect">
            <a:avLst/>
          </a:prstGeom>
        </p:spPr>
        <p:txBody>
          <a:bodyPr wrap="none">
            <a:spAutoFit/>
          </a:bodyPr>
          <a:lstStyle/>
          <a:p>
            <a:pPr lvl="0" algn="ctr"/>
            <a:r>
              <a:rPr lang="en-US" sz="2400" b="1" dirty="0"/>
              <a:t>Energy Intensity For </a:t>
            </a:r>
          </a:p>
          <a:p>
            <a:pPr lvl="0" algn="ctr"/>
            <a:r>
              <a:rPr lang="en-US" sz="2400" b="1" dirty="0"/>
              <a:t>A Selected Countries </a:t>
            </a:r>
          </a:p>
        </p:txBody>
      </p:sp>
      <p:pic>
        <p:nvPicPr>
          <p:cNvPr id="10" name="Picture 2" descr="Use links below to save image.">
            <a:extLst>
              <a:ext uri="{FF2B5EF4-FFF2-40B4-BE49-F238E27FC236}">
                <a16:creationId xmlns:a16="http://schemas.microsoft.com/office/drawing/2014/main" id="{C6DF1F8E-DAD1-44E4-A28D-D117BB619F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5420" y="3243670"/>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39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17</a:t>
            </a:fld>
            <a:endParaRPr lang="en-US" sz="1800" b="1" dirty="0">
              <a:solidFill>
                <a:schemeClr val="tx1">
                  <a:alpha val="80000"/>
                </a:schemeClr>
              </a:solidFill>
            </a:endParaRPr>
          </a:p>
        </p:txBody>
      </p:sp>
      <p:pic>
        <p:nvPicPr>
          <p:cNvPr id="8" name="Picture 14" descr="https://upload.wikimedia.org/wikipedia/commons/5/5a/World_Map_-_Energy_Use_2013.png">
            <a:extLst>
              <a:ext uri="{FF2B5EF4-FFF2-40B4-BE49-F238E27FC236}">
                <a16:creationId xmlns:a16="http://schemas.microsoft.com/office/drawing/2014/main" id="{1E03D10F-165A-4C34-B654-D15DE494665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34723" y="1823378"/>
            <a:ext cx="6027934" cy="33832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37F6EF3-406A-481C-ACCE-60286E41F0F3}"/>
              </a:ext>
            </a:extLst>
          </p:cNvPr>
          <p:cNvSpPr/>
          <p:nvPr/>
        </p:nvSpPr>
        <p:spPr>
          <a:xfrm>
            <a:off x="986827" y="1957062"/>
            <a:ext cx="3002206" cy="1200329"/>
          </a:xfrm>
          <a:prstGeom prst="rect">
            <a:avLst/>
          </a:prstGeom>
        </p:spPr>
        <p:txBody>
          <a:bodyPr wrap="square">
            <a:spAutoFit/>
          </a:bodyPr>
          <a:lstStyle/>
          <a:p>
            <a:pPr lvl="0" algn="ctr" eaLnBrk="0" fontAlgn="base" hangingPunct="0">
              <a:spcBef>
                <a:spcPct val="0"/>
              </a:spcBef>
              <a:spcAft>
                <a:spcPct val="0"/>
              </a:spcAft>
            </a:pPr>
            <a:r>
              <a:rPr lang="en-US" altLang="en-US" sz="2400" b="1" dirty="0">
                <a:solidFill>
                  <a:srgbClr val="222222"/>
                </a:solidFill>
                <a:ea typeface="Times New Roman" panose="02020603050405020304" pitchFamily="18" charset="0"/>
                <a:cs typeface="Arial" panose="020B0604020202020204" pitchFamily="34" charset="0"/>
              </a:rPr>
              <a:t>2013 Energy Use (Kg of Oil Equivalent per Capita)</a:t>
            </a:r>
            <a:endParaRPr lang="en-US" altLang="en-US" sz="2000" dirty="0">
              <a:latin typeface="Arial" panose="020B0604020202020204" pitchFamily="34" charset="0"/>
            </a:endParaRPr>
          </a:p>
        </p:txBody>
      </p:sp>
      <p:pic>
        <p:nvPicPr>
          <p:cNvPr id="10" name="Picture 2" descr="Use links below to save image.">
            <a:extLst>
              <a:ext uri="{FF2B5EF4-FFF2-40B4-BE49-F238E27FC236}">
                <a16:creationId xmlns:a16="http://schemas.microsoft.com/office/drawing/2014/main" id="{3C039216-C80F-4401-B696-B4A505952E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265" y="3384635"/>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1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18</a:t>
            </a:fld>
            <a:endParaRPr lang="en-US" sz="1800" b="1" dirty="0">
              <a:solidFill>
                <a:schemeClr val="tx1">
                  <a:alpha val="80000"/>
                </a:schemeClr>
              </a:solidFill>
            </a:endParaRPr>
          </a:p>
        </p:txBody>
      </p:sp>
      <p:pic>
        <p:nvPicPr>
          <p:cNvPr id="10" name="Picture 9" descr="https://upload.wikimedia.org/wikipedia/commons/b/ba/Earth_lights_vs_population_density.png">
            <a:extLst>
              <a:ext uri="{FF2B5EF4-FFF2-40B4-BE49-F238E27FC236}">
                <a16:creationId xmlns:a16="http://schemas.microsoft.com/office/drawing/2014/main" id="{AD2824A3-BA88-46FB-84D9-5356D8DB40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648" y="879104"/>
            <a:ext cx="6583680" cy="3840480"/>
          </a:xfrm>
          <a:prstGeom prst="rect">
            <a:avLst/>
          </a:prstGeom>
          <a:noFill/>
          <a:ln>
            <a:noFill/>
          </a:ln>
        </p:spPr>
      </p:pic>
      <p:sp>
        <p:nvSpPr>
          <p:cNvPr id="5" name="Rectangle 4">
            <a:extLst>
              <a:ext uri="{FF2B5EF4-FFF2-40B4-BE49-F238E27FC236}">
                <a16:creationId xmlns:a16="http://schemas.microsoft.com/office/drawing/2014/main" id="{E72F1435-BDF0-4FEB-8032-5744AB421830}"/>
              </a:ext>
            </a:extLst>
          </p:cNvPr>
          <p:cNvSpPr/>
          <p:nvPr/>
        </p:nvSpPr>
        <p:spPr>
          <a:xfrm>
            <a:off x="542601" y="1996922"/>
            <a:ext cx="3890657" cy="830997"/>
          </a:xfrm>
          <a:prstGeom prst="rect">
            <a:avLst/>
          </a:prstGeom>
        </p:spPr>
        <p:txBody>
          <a:bodyPr wrap="square">
            <a:spAutoFit/>
          </a:bodyPr>
          <a:lstStyle/>
          <a:p>
            <a:pPr algn="ctr"/>
            <a:r>
              <a:rPr lang="en-US" sz="2400" b="1" dirty="0"/>
              <a:t>Equirectangular projection of Earth lights</a:t>
            </a:r>
            <a:endParaRPr lang="en-US" sz="1600" dirty="0"/>
          </a:p>
        </p:txBody>
      </p:sp>
      <p:sp>
        <p:nvSpPr>
          <p:cNvPr id="6" name="Rectangle 5">
            <a:extLst>
              <a:ext uri="{FF2B5EF4-FFF2-40B4-BE49-F238E27FC236}">
                <a16:creationId xmlns:a16="http://schemas.microsoft.com/office/drawing/2014/main" id="{25BC102C-DDB9-4119-A589-96C3691871B8}"/>
              </a:ext>
            </a:extLst>
          </p:cNvPr>
          <p:cNvSpPr/>
          <p:nvPr/>
        </p:nvSpPr>
        <p:spPr>
          <a:xfrm>
            <a:off x="4866657" y="4807145"/>
            <a:ext cx="6583680" cy="1138773"/>
          </a:xfrm>
          <a:prstGeom prst="rect">
            <a:avLst/>
          </a:prstGeom>
        </p:spPr>
        <p:txBody>
          <a:bodyPr wrap="square">
            <a:spAutoFit/>
          </a:bodyPr>
          <a:lstStyle/>
          <a:p>
            <a:r>
              <a:rPr lang="en-US" sz="1600" i="1" dirty="0"/>
              <a:t>Earth Lights (green channel) and population density (red channel) in 1994 showing disproportionate use of light between developed and developing countries, with topography and bathymetry (blue channel) as well as coastlines and country borders</a:t>
            </a:r>
            <a:r>
              <a:rPr lang="en-US" sz="2000" i="1" dirty="0"/>
              <a:t>.</a:t>
            </a:r>
          </a:p>
        </p:txBody>
      </p:sp>
      <p:pic>
        <p:nvPicPr>
          <p:cNvPr id="13" name="Picture 2" descr="Use links below to save image.">
            <a:extLst>
              <a:ext uri="{FF2B5EF4-FFF2-40B4-BE49-F238E27FC236}">
                <a16:creationId xmlns:a16="http://schemas.microsoft.com/office/drawing/2014/main" id="{0AB6AE14-B710-4193-BEBB-37BA25B1A9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410" y="3219899"/>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2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19</a:t>
            </a:fld>
            <a:endParaRPr lang="en-US" sz="1800" b="1" dirty="0">
              <a:solidFill>
                <a:schemeClr val="tx1">
                  <a:alpha val="80000"/>
                </a:schemeClr>
              </a:solidFill>
            </a:endParaRPr>
          </a:p>
        </p:txBody>
      </p:sp>
      <p:sp>
        <p:nvSpPr>
          <p:cNvPr id="3" name="Rectangle 2">
            <a:extLst>
              <a:ext uri="{FF2B5EF4-FFF2-40B4-BE49-F238E27FC236}">
                <a16:creationId xmlns:a16="http://schemas.microsoft.com/office/drawing/2014/main" id="{7312575B-8CB7-48F7-93D7-D598B9FA5121}"/>
              </a:ext>
            </a:extLst>
          </p:cNvPr>
          <p:cNvSpPr/>
          <p:nvPr/>
        </p:nvSpPr>
        <p:spPr>
          <a:xfrm>
            <a:off x="4790617" y="2459504"/>
            <a:ext cx="6682581" cy="1938992"/>
          </a:xfrm>
          <a:prstGeom prst="rect">
            <a:avLst/>
          </a:prstGeom>
        </p:spPr>
        <p:txBody>
          <a:bodyPr wrap="square">
            <a:spAutoFit/>
          </a:bodyPr>
          <a:lstStyle/>
          <a:p>
            <a:r>
              <a:rPr lang="en-US" sz="2000" b="1" i="1" dirty="0"/>
              <a:t>Energy efficiency</a:t>
            </a:r>
            <a:r>
              <a:rPr lang="en-US" sz="2000" b="1" dirty="0"/>
              <a:t> </a:t>
            </a:r>
            <a:r>
              <a:rPr lang="en-US" sz="2000" dirty="0"/>
              <a:t>is the amount of useful energy obtained from a system. A perfectly energy-efficient machine would convert all of the energy put into the machine to useful work. In reality, converting one form of energy into another form of energy always involves a conversion into useable (or useful energy) and unusable (or un-useful) forms of energy.</a:t>
            </a:r>
          </a:p>
        </p:txBody>
      </p:sp>
      <p:sp>
        <p:nvSpPr>
          <p:cNvPr id="5" name="Rectangle 4">
            <a:extLst>
              <a:ext uri="{FF2B5EF4-FFF2-40B4-BE49-F238E27FC236}">
                <a16:creationId xmlns:a16="http://schemas.microsoft.com/office/drawing/2014/main" id="{E67B4BCE-5BF0-48B4-B770-9A892532688D}"/>
              </a:ext>
            </a:extLst>
          </p:cNvPr>
          <p:cNvSpPr/>
          <p:nvPr/>
        </p:nvSpPr>
        <p:spPr>
          <a:xfrm>
            <a:off x="918037" y="1737360"/>
            <a:ext cx="3139787" cy="830997"/>
          </a:xfrm>
          <a:prstGeom prst="rect">
            <a:avLst/>
          </a:prstGeom>
        </p:spPr>
        <p:txBody>
          <a:bodyPr wrap="square">
            <a:spAutoFit/>
          </a:bodyPr>
          <a:lstStyle/>
          <a:p>
            <a:pPr lvl="0" algn="ctr"/>
            <a:r>
              <a:rPr lang="en-US" sz="2400" b="1" dirty="0"/>
              <a:t>Converting one form of energy into another</a:t>
            </a:r>
          </a:p>
        </p:txBody>
      </p:sp>
      <p:pic>
        <p:nvPicPr>
          <p:cNvPr id="7" name="Picture 6">
            <a:extLst>
              <a:ext uri="{FF2B5EF4-FFF2-40B4-BE49-F238E27FC236}">
                <a16:creationId xmlns:a16="http://schemas.microsoft.com/office/drawing/2014/main" id="{7213EE65-B430-4AA0-9DB2-F4B6AFEF9F00}"/>
              </a:ext>
            </a:extLst>
          </p:cNvPr>
          <p:cNvPicPr>
            <a:picLocks noChangeAspect="1"/>
          </p:cNvPicPr>
          <p:nvPr/>
        </p:nvPicPr>
        <p:blipFill rotWithShape="1">
          <a:blip r:embed="rId2">
            <a:extLst>
              <a:ext uri="{28A0092B-C50C-407E-A947-70E740481C1C}">
                <a14:useLocalDpi xmlns:a14="http://schemas.microsoft.com/office/drawing/2010/main" val="0"/>
              </a:ext>
            </a:extLst>
          </a:blip>
          <a:srcRect l="27902" r="28330" b="11765"/>
          <a:stretch/>
        </p:blipFill>
        <p:spPr>
          <a:xfrm>
            <a:off x="1350963" y="2789402"/>
            <a:ext cx="2273935" cy="2194560"/>
          </a:xfrm>
          <a:prstGeom prst="rect">
            <a:avLst/>
          </a:prstGeom>
        </p:spPr>
      </p:pic>
    </p:spTree>
    <p:extLst>
      <p:ext uri="{BB962C8B-B14F-4D97-AF65-F5344CB8AC3E}">
        <p14:creationId xmlns:p14="http://schemas.microsoft.com/office/powerpoint/2010/main" val="301785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chemeClr val="accent3">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775063" y="2375452"/>
            <a:ext cx="6377769" cy="2107096"/>
          </a:xfrm>
          <a:ln>
            <a:noFill/>
          </a:ln>
        </p:spPr>
        <p:txBody>
          <a:bodyPr anchor="ctr">
            <a:normAutofit/>
          </a:bodyPr>
          <a:lstStyle/>
          <a:p>
            <a:pPr marL="0" indent="0">
              <a:buNone/>
            </a:pPr>
            <a:r>
              <a:rPr lang="en-US" sz="2400" b="1" dirty="0"/>
              <a:t>The topic of energy is very vast and complex.  It governs all aspects of the universe and is impossible to discuss it in a single session such as today.</a:t>
            </a:r>
            <a:endParaRPr lang="en-US" sz="2400" dirty="0"/>
          </a:p>
        </p:txBody>
      </p:sp>
      <p:sp>
        <p:nvSpPr>
          <p:cNvPr id="2" name="Footer Placeholder 1">
            <a:extLst>
              <a:ext uri="{FF2B5EF4-FFF2-40B4-BE49-F238E27FC236}">
                <a16:creationId xmlns:a16="http://schemas.microsoft.com/office/drawing/2014/main" id="{CC060B23-809F-2B4E-8666-0B1874ACE473}"/>
              </a:ext>
            </a:extLst>
          </p:cNvPr>
          <p:cNvSpPr>
            <a:spLocks noGrp="1"/>
          </p:cNvSpPr>
          <p:nvPr>
            <p:ph type="ftr" sz="quarter" idx="11"/>
          </p:nvPr>
        </p:nvSpPr>
        <p:spPr>
          <a:xfrm>
            <a:off x="4976031" y="6033479"/>
            <a:ext cx="5259985" cy="365125"/>
          </a:xfrm>
        </p:spPr>
        <p:txBody>
          <a:bodyPr>
            <a:normAutofit lnSpcReduction="10000"/>
          </a:bodyPr>
          <a:lstStyle/>
          <a:p>
            <a:pPr algn="l">
              <a:spcAft>
                <a:spcPts val="600"/>
              </a:spcAft>
            </a:pPr>
            <a:r>
              <a:rPr lang="en-US" sz="1800" b="1" dirty="0">
                <a:solidFill>
                  <a:schemeClr val="tx1">
                    <a:alpha val="80000"/>
                  </a:schemeClr>
                </a:solidFill>
              </a:rPr>
              <a:t>Energy </a:t>
            </a:r>
          </a:p>
        </p:txBody>
      </p:sp>
      <p:sp>
        <p:nvSpPr>
          <p:cNvPr id="3" name="Slide Number Placeholder 2">
            <a:extLst>
              <a:ext uri="{FF2B5EF4-FFF2-40B4-BE49-F238E27FC236}">
                <a16:creationId xmlns:a16="http://schemas.microsoft.com/office/drawing/2014/main" id="{D4877006-C1AC-384E-A83E-975194F742DB}"/>
              </a:ext>
            </a:extLst>
          </p:cNvPr>
          <p:cNvSpPr>
            <a:spLocks noGrp="1"/>
          </p:cNvSpPr>
          <p:nvPr>
            <p:ph type="sldNum" sz="quarter" idx="12"/>
          </p:nvPr>
        </p:nvSpPr>
        <p:spPr>
          <a:xfrm>
            <a:off x="10571516" y="6033479"/>
            <a:ext cx="782283" cy="365125"/>
          </a:xfrm>
        </p:spPr>
        <p:txBody>
          <a:bodyPr>
            <a:normAutofit lnSpcReduction="10000"/>
          </a:bodyPr>
          <a:lstStyle/>
          <a:p>
            <a:pPr>
              <a:spcAft>
                <a:spcPts val="600"/>
              </a:spcAft>
            </a:pPr>
            <a:fld id="{8278FE9B-D2CC-4BD0-8257-FE5B6CB7953F}" type="slidenum">
              <a:rPr lang="en-US" sz="1800" b="1">
                <a:solidFill>
                  <a:schemeClr val="tx1">
                    <a:alpha val="80000"/>
                  </a:schemeClr>
                </a:solidFill>
              </a:rPr>
              <a:pPr>
                <a:spcAft>
                  <a:spcPts val="600"/>
                </a:spcAft>
              </a:pPr>
              <a:t>2</a:t>
            </a:fld>
            <a:endParaRPr lang="en-US" sz="1800" b="1" dirty="0">
              <a:solidFill>
                <a:schemeClr val="tx1">
                  <a:alpha val="80000"/>
                </a:schemeClr>
              </a:solidFill>
            </a:endParaRPr>
          </a:p>
        </p:txBody>
      </p:sp>
      <p:sp>
        <p:nvSpPr>
          <p:cNvPr id="7" name="Rectangle 6">
            <a:extLst>
              <a:ext uri="{FF2B5EF4-FFF2-40B4-BE49-F238E27FC236}">
                <a16:creationId xmlns:a16="http://schemas.microsoft.com/office/drawing/2014/main" id="{B9680319-21D5-404F-A836-CDF82514CE11}"/>
              </a:ext>
            </a:extLst>
          </p:cNvPr>
          <p:cNvSpPr/>
          <p:nvPr/>
        </p:nvSpPr>
        <p:spPr>
          <a:xfrm>
            <a:off x="1961375" y="2057400"/>
            <a:ext cx="1053109" cy="461665"/>
          </a:xfrm>
          <a:prstGeom prst="rect">
            <a:avLst/>
          </a:prstGeom>
        </p:spPr>
        <p:txBody>
          <a:bodyPr wrap="none">
            <a:spAutoFit/>
          </a:bodyPr>
          <a:lstStyle/>
          <a:p>
            <a:pPr lvl="0"/>
            <a:r>
              <a:rPr lang="en-US" sz="2400" b="1" dirty="0"/>
              <a:t>Energy</a:t>
            </a:r>
            <a:endParaRPr lang="en-US" sz="2400" dirty="0"/>
          </a:p>
        </p:txBody>
      </p:sp>
      <p:pic>
        <p:nvPicPr>
          <p:cNvPr id="13" name="Picture 12">
            <a:extLst>
              <a:ext uri="{FF2B5EF4-FFF2-40B4-BE49-F238E27FC236}">
                <a16:creationId xmlns:a16="http://schemas.microsoft.com/office/drawing/2014/main" id="{0FBCEE8C-3BBE-43B9-9FDA-F722258FE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930" y="3019796"/>
            <a:ext cx="2286000" cy="2286000"/>
          </a:xfrm>
          <a:prstGeom prst="rect">
            <a:avLst/>
          </a:prstGeom>
        </p:spPr>
      </p:pic>
    </p:spTree>
    <p:extLst>
      <p:ext uri="{BB962C8B-B14F-4D97-AF65-F5344CB8AC3E}">
        <p14:creationId xmlns:p14="http://schemas.microsoft.com/office/powerpoint/2010/main" val="182682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20</a:t>
            </a:fld>
            <a:endParaRPr lang="en-US" sz="1800" b="1" dirty="0">
              <a:solidFill>
                <a:schemeClr val="tx1">
                  <a:alpha val="80000"/>
                </a:schemeClr>
              </a:solidFill>
            </a:endParaRPr>
          </a:p>
        </p:txBody>
      </p:sp>
      <p:pic>
        <p:nvPicPr>
          <p:cNvPr id="7" name="Content Placeholder 3" descr="https://upload.wikimedia.org/wikipedia/commons/c/cd/Ene_Flow_Pow_Plt_uni.png">
            <a:extLst>
              <a:ext uri="{FF2B5EF4-FFF2-40B4-BE49-F238E27FC236}">
                <a16:creationId xmlns:a16="http://schemas.microsoft.com/office/drawing/2014/main" id="{A7B71E8F-3533-4BBF-BD0F-710AFDB48BA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2823" y="2057400"/>
            <a:ext cx="3931920" cy="2743200"/>
          </a:xfrm>
          <a:prstGeom prst="rect">
            <a:avLst/>
          </a:prstGeom>
          <a:noFill/>
          <a:ln>
            <a:noFill/>
          </a:ln>
        </p:spPr>
      </p:pic>
      <p:sp>
        <p:nvSpPr>
          <p:cNvPr id="8" name="Text Box 16">
            <a:extLst>
              <a:ext uri="{FF2B5EF4-FFF2-40B4-BE49-F238E27FC236}">
                <a16:creationId xmlns:a16="http://schemas.microsoft.com/office/drawing/2014/main" id="{07CB8565-33A7-4678-B937-1FE357081058}"/>
              </a:ext>
            </a:extLst>
          </p:cNvPr>
          <p:cNvSpPr txBox="1"/>
          <p:nvPr/>
        </p:nvSpPr>
        <p:spPr>
          <a:xfrm>
            <a:off x="8794743" y="2057400"/>
            <a:ext cx="2834640" cy="27432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Efficiency of power plants, world total, 2008</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54595D"/>
                </a:solidFill>
                <a:effectLst/>
                <a:latin typeface="Calibri" panose="020F0502020204030204" pitchFamily="34" charset="0"/>
                <a:ea typeface="Times New Roman" panose="02020603050405020304" pitchFamily="18" charset="0"/>
                <a:cs typeface="Arial" panose="020B0604020202020204" pitchFamily="34" charset="0"/>
              </a:rPr>
              <a:t>Energy flow of Power Plant, E1=Energy consumed, El1=Electricity generated, El2=Internal use, El3=Electricity for consumption, L1=Processing Loss, L2=Transmission Loss.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6DF3B992-4AC7-461B-8244-6E29493DA894}"/>
              </a:ext>
            </a:extLst>
          </p:cNvPr>
          <p:cNvSpPr/>
          <p:nvPr/>
        </p:nvSpPr>
        <p:spPr>
          <a:xfrm>
            <a:off x="1142447" y="1824513"/>
            <a:ext cx="2690966" cy="1446550"/>
          </a:xfrm>
          <a:prstGeom prst="rect">
            <a:avLst/>
          </a:prstGeom>
        </p:spPr>
        <p:txBody>
          <a:bodyPr wrap="square">
            <a:spAutoFit/>
          </a:bodyPr>
          <a:lstStyle/>
          <a:p>
            <a:pPr lvl="0" algn="ctr"/>
            <a:r>
              <a:rPr lang="en-US" sz="2400" b="1" dirty="0"/>
              <a:t>Converting one form of energy into another</a:t>
            </a:r>
          </a:p>
          <a:p>
            <a:pPr lvl="0" algn="ctr"/>
            <a:r>
              <a:rPr lang="en-US" sz="1400" dirty="0"/>
              <a:t>(Continued)</a:t>
            </a:r>
          </a:p>
        </p:txBody>
      </p:sp>
      <p:pic>
        <p:nvPicPr>
          <p:cNvPr id="12" name="Picture 2" descr="Use links below to save image.">
            <a:extLst>
              <a:ext uri="{FF2B5EF4-FFF2-40B4-BE49-F238E27FC236}">
                <a16:creationId xmlns:a16="http://schemas.microsoft.com/office/drawing/2014/main" id="{E4B99D24-0C5F-4F58-AE91-3903D8953D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410" y="3429000"/>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3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42941"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21</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BB407268-47B4-4635-AB63-6C166994084C}"/>
              </a:ext>
            </a:extLst>
          </p:cNvPr>
          <p:cNvSpPr/>
          <p:nvPr/>
        </p:nvSpPr>
        <p:spPr>
          <a:xfrm>
            <a:off x="4762888" y="1355275"/>
            <a:ext cx="6781771" cy="4708981"/>
          </a:xfrm>
          <a:prstGeom prst="rect">
            <a:avLst/>
          </a:prstGeom>
        </p:spPr>
        <p:txBody>
          <a:bodyPr wrap="square">
            <a:spAutoFit/>
          </a:bodyPr>
          <a:lstStyle/>
          <a:p>
            <a:r>
              <a:rPr lang="en-US" sz="2000" dirty="0"/>
              <a:t>Considering the main parts of a typical </a:t>
            </a:r>
            <a:r>
              <a:rPr lang="en-US" sz="2000" u="sng" dirty="0">
                <a:hlinkClick r:id="rId2"/>
              </a:rPr>
              <a:t>Transmission &amp; Distribution</a:t>
            </a:r>
            <a:r>
              <a:rPr lang="en-US" sz="2000" dirty="0"/>
              <a:t> network, here are the average values of power losses at the different steps*:</a:t>
            </a:r>
          </a:p>
          <a:p>
            <a:pPr marL="342900" lvl="0" indent="-342900">
              <a:buFont typeface="Arial" panose="020B0604020202020204" pitchFamily="34" charset="0"/>
              <a:buChar char="•"/>
            </a:pPr>
            <a:r>
              <a:rPr lang="en-US" sz="2000" b="1" dirty="0"/>
              <a:t>1-2%</a:t>
            </a:r>
            <a:r>
              <a:rPr lang="en-US" sz="2000" dirty="0"/>
              <a:t> – Step-up transformer from generator to Transmission line</a:t>
            </a:r>
          </a:p>
          <a:p>
            <a:pPr marL="342900" lvl="0" indent="-342900">
              <a:buFont typeface="Arial" panose="020B0604020202020204" pitchFamily="34" charset="0"/>
              <a:buChar char="•"/>
            </a:pPr>
            <a:r>
              <a:rPr lang="en-US" sz="2000" b="1" dirty="0"/>
              <a:t>2-4%</a:t>
            </a:r>
            <a:r>
              <a:rPr lang="en-US" sz="2000" dirty="0"/>
              <a:t> – Transmission line</a:t>
            </a:r>
          </a:p>
          <a:p>
            <a:pPr marL="342900" lvl="0" indent="-342900">
              <a:buFont typeface="Arial" panose="020B0604020202020204" pitchFamily="34" charset="0"/>
              <a:buChar char="•"/>
            </a:pPr>
            <a:r>
              <a:rPr lang="en-US" sz="2000" b="1" dirty="0"/>
              <a:t>1-2%</a:t>
            </a:r>
            <a:r>
              <a:rPr lang="en-US" sz="2000" dirty="0"/>
              <a:t> – Step-down transformer from Transmission line to Distribution network</a:t>
            </a:r>
          </a:p>
          <a:p>
            <a:pPr marL="342900" lvl="0" indent="-342900">
              <a:buFont typeface="Arial" panose="020B0604020202020204" pitchFamily="34" charset="0"/>
              <a:buChar char="•"/>
            </a:pPr>
            <a:r>
              <a:rPr lang="en-US" sz="2000" b="1" dirty="0"/>
              <a:t>4-6%</a:t>
            </a:r>
            <a:r>
              <a:rPr lang="en-US" sz="2000" dirty="0"/>
              <a:t> – Distribution network transformers and cables</a:t>
            </a:r>
          </a:p>
          <a:p>
            <a:pPr marL="342900" indent="-342900">
              <a:buFont typeface="Arial" panose="020B0604020202020204" pitchFamily="34" charset="0"/>
              <a:buChar char="•"/>
            </a:pPr>
            <a:r>
              <a:rPr lang="en-US" sz="2000" dirty="0"/>
              <a:t>The </a:t>
            </a:r>
            <a:r>
              <a:rPr lang="en-US" sz="2000" b="1" dirty="0"/>
              <a:t>overall losses</a:t>
            </a:r>
            <a:r>
              <a:rPr lang="en-US" sz="2000" dirty="0"/>
              <a:t> between the power plant and consumers is then in the range </a:t>
            </a:r>
            <a:r>
              <a:rPr lang="en-US" sz="2000" b="1" dirty="0"/>
              <a:t>between 8 and 15%.</a:t>
            </a:r>
            <a:endParaRPr lang="en-US" sz="2000" dirty="0"/>
          </a:p>
          <a:p>
            <a:r>
              <a:rPr lang="en-US" sz="2000" i="1" dirty="0"/>
              <a:t>This must not be mixed up with the </a:t>
            </a:r>
            <a:r>
              <a:rPr lang="en-US" sz="2000" b="1" i="1" dirty="0"/>
              <a:t>efficiency of power plants</a:t>
            </a:r>
            <a:r>
              <a:rPr lang="en-US" sz="2000" i="1" dirty="0"/>
              <a:t> like nuclear, coal-fired or natural gas turbine. These technologies are based on a thermodynamic cycle, which efficiency is</a:t>
            </a:r>
            <a:r>
              <a:rPr lang="en-US" sz="2000" b="1" i="1" dirty="0"/>
              <a:t> in the order of 35%</a:t>
            </a:r>
            <a:r>
              <a:rPr lang="en-US" sz="2000" i="1" dirty="0"/>
              <a:t>.</a:t>
            </a:r>
          </a:p>
        </p:txBody>
      </p:sp>
      <p:sp>
        <p:nvSpPr>
          <p:cNvPr id="12" name="Rectangle 11">
            <a:extLst>
              <a:ext uri="{FF2B5EF4-FFF2-40B4-BE49-F238E27FC236}">
                <a16:creationId xmlns:a16="http://schemas.microsoft.com/office/drawing/2014/main" id="{6FA1906F-BB52-4213-9690-3F79DAFEF50C}"/>
              </a:ext>
            </a:extLst>
          </p:cNvPr>
          <p:cNvSpPr/>
          <p:nvPr/>
        </p:nvSpPr>
        <p:spPr>
          <a:xfrm>
            <a:off x="430156" y="1945266"/>
            <a:ext cx="4115547" cy="1110560"/>
          </a:xfrm>
          <a:prstGeom prst="rect">
            <a:avLst/>
          </a:prstGeom>
        </p:spPr>
        <p:txBody>
          <a:bodyPr wrap="square">
            <a:spAutoFit/>
          </a:bodyPr>
          <a:lstStyle/>
          <a:p>
            <a:pPr marR="0" lvl="0" algn="ctr">
              <a:spcBef>
                <a:spcPts val="500"/>
              </a:spcBef>
              <a:spcAft>
                <a:spcPts val="0"/>
              </a:spcAft>
            </a:pPr>
            <a:r>
              <a:rPr lang="en-US"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Converting one form of energy into another</a:t>
            </a:r>
          </a:p>
          <a:p>
            <a:pPr algn="ctr">
              <a:spcBef>
                <a:spcPts val="500"/>
              </a:spcBef>
            </a:pPr>
            <a:r>
              <a:rPr lang="en-US" sz="1400" dirty="0"/>
              <a:t>(Continued)</a:t>
            </a:r>
          </a:p>
        </p:txBody>
      </p:sp>
      <p:pic>
        <p:nvPicPr>
          <p:cNvPr id="13" name="Content Placeholder 3" descr="https://upload.wikimedia.org/wikipedia/commons/thumb/4/41/Electricity_grid_simple-_North_America.svg/1401px-Electricity_grid_simple-_North_America.svg.png">
            <a:extLst>
              <a:ext uri="{FF2B5EF4-FFF2-40B4-BE49-F238E27FC236}">
                <a16:creationId xmlns:a16="http://schemas.microsoft.com/office/drawing/2014/main" id="{E9AEB9EE-CEFE-6D4F-A66C-365478DE6ABB}"/>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347" t="128" r="18526" b="7337"/>
          <a:stretch/>
        </p:blipFill>
        <p:spPr bwMode="auto">
          <a:xfrm>
            <a:off x="765785" y="3183038"/>
            <a:ext cx="3444290" cy="2335771"/>
          </a:xfrm>
          <a:prstGeom prst="rect">
            <a:avLst/>
          </a:prstGeom>
          <a:noFill/>
          <a:ln>
            <a:noFill/>
          </a:ln>
        </p:spPr>
      </p:pic>
    </p:spTree>
    <p:extLst>
      <p:ext uri="{BB962C8B-B14F-4D97-AF65-F5344CB8AC3E}">
        <p14:creationId xmlns:p14="http://schemas.microsoft.com/office/powerpoint/2010/main" val="309108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22</a:t>
            </a:fld>
            <a:endParaRPr lang="en-US" sz="1800" b="1" dirty="0">
              <a:solidFill>
                <a:schemeClr val="tx1">
                  <a:alpha val="80000"/>
                </a:schemeClr>
              </a:solidFill>
            </a:endParaRPr>
          </a:p>
        </p:txBody>
      </p:sp>
      <p:sp>
        <p:nvSpPr>
          <p:cNvPr id="12" name="Rectangle 11">
            <a:extLst>
              <a:ext uri="{FF2B5EF4-FFF2-40B4-BE49-F238E27FC236}">
                <a16:creationId xmlns:a16="http://schemas.microsoft.com/office/drawing/2014/main" id="{D553804C-7D0C-4DB2-BCCF-CB96FCE0409F}"/>
              </a:ext>
            </a:extLst>
          </p:cNvPr>
          <p:cNvSpPr/>
          <p:nvPr/>
        </p:nvSpPr>
        <p:spPr>
          <a:xfrm>
            <a:off x="4958991" y="1695660"/>
            <a:ext cx="6409800" cy="1200329"/>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Today</a:t>
            </a:r>
            <a:r>
              <a:rPr lang="en-US" alt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Afghanistan</a:t>
            </a:r>
            <a:r>
              <a:rPr lang="en-US"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can partly provide itself with self-produced energy. The total production of all electric energy producing facilities is 1.22 </a:t>
            </a:r>
            <a:r>
              <a:rPr lang="en-US" alt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bn</a:t>
            </a:r>
            <a:r>
              <a:rPr lang="en-US"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kWh. That is 22% of the countries own usage. The rest of the needed energy is imported from foreign countries.</a:t>
            </a:r>
            <a:endParaRPr lang="en-US" altLang="en-US" dirty="0">
              <a:latin typeface="Arial" panose="020B0604020202020204" pitchFamily="34" charset="0"/>
            </a:endParaRPr>
          </a:p>
        </p:txBody>
      </p:sp>
      <p:sp>
        <p:nvSpPr>
          <p:cNvPr id="13" name="Rectangle 2">
            <a:extLst>
              <a:ext uri="{FF2B5EF4-FFF2-40B4-BE49-F238E27FC236}">
                <a16:creationId xmlns:a16="http://schemas.microsoft.com/office/drawing/2014/main" id="{F1FA5FB9-EFC2-492C-A494-44CC05E5922C}"/>
              </a:ext>
            </a:extLst>
          </p:cNvPr>
          <p:cNvSpPr>
            <a:spLocks noChangeArrowheads="1"/>
          </p:cNvSpPr>
          <p:nvPr/>
        </p:nvSpPr>
        <p:spPr bwMode="auto">
          <a:xfrm>
            <a:off x="836532" y="1280162"/>
            <a:ext cx="35282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Estimated Energy Consumption in Afghanistan by Source</a:t>
            </a:r>
            <a:endParaRPr kumimoji="0" lang="en-US" altLang="en-US" sz="2000" b="0" i="0" u="none" strike="noStrike" cap="none" normalizeH="0" baseline="0" dirty="0">
              <a:ln>
                <a:noFill/>
              </a:ln>
              <a:solidFill>
                <a:schemeClr val="tx1"/>
              </a:solidFill>
              <a:effectLst/>
            </a:endParaRPr>
          </a:p>
        </p:txBody>
      </p:sp>
      <p:pic>
        <p:nvPicPr>
          <p:cNvPr id="16" name="Picture 15">
            <a:extLst>
              <a:ext uri="{FF2B5EF4-FFF2-40B4-BE49-F238E27FC236}">
                <a16:creationId xmlns:a16="http://schemas.microsoft.com/office/drawing/2014/main" id="{B1AADB4F-2B8B-4C4C-9F83-4A03AA63B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029" y="2592923"/>
            <a:ext cx="2984916" cy="298491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772305419"/>
              </p:ext>
            </p:extLst>
          </p:nvPr>
        </p:nvGraphicFramePr>
        <p:xfrm>
          <a:off x="5222930" y="3053374"/>
          <a:ext cx="6145861" cy="2615265"/>
        </p:xfrm>
        <a:graphic>
          <a:graphicData uri="http://schemas.openxmlformats.org/drawingml/2006/table">
            <a:tbl>
              <a:tblPr firstRow="1" firstCol="1" bandRow="1">
                <a:tableStyleId>{5C22544A-7EE6-4342-B048-85BDC9FD1C3A}</a:tableStyleId>
              </a:tblPr>
              <a:tblGrid>
                <a:gridCol w="1118461">
                  <a:extLst>
                    <a:ext uri="{9D8B030D-6E8A-4147-A177-3AD203B41FA5}">
                      <a16:colId xmlns:a16="http://schemas.microsoft.com/office/drawing/2014/main" val="20000"/>
                    </a:ext>
                  </a:extLst>
                </a:gridCol>
                <a:gridCol w="1113081">
                  <a:extLst>
                    <a:ext uri="{9D8B030D-6E8A-4147-A177-3AD203B41FA5}">
                      <a16:colId xmlns:a16="http://schemas.microsoft.com/office/drawing/2014/main" val="20001"/>
                    </a:ext>
                  </a:extLst>
                </a:gridCol>
                <a:gridCol w="981761">
                  <a:extLst>
                    <a:ext uri="{9D8B030D-6E8A-4147-A177-3AD203B41FA5}">
                      <a16:colId xmlns:a16="http://schemas.microsoft.com/office/drawing/2014/main" val="20002"/>
                    </a:ext>
                  </a:extLst>
                </a:gridCol>
                <a:gridCol w="861217">
                  <a:extLst>
                    <a:ext uri="{9D8B030D-6E8A-4147-A177-3AD203B41FA5}">
                      <a16:colId xmlns:a16="http://schemas.microsoft.com/office/drawing/2014/main" val="20003"/>
                    </a:ext>
                  </a:extLst>
                </a:gridCol>
                <a:gridCol w="1116368">
                  <a:extLst>
                    <a:ext uri="{9D8B030D-6E8A-4147-A177-3AD203B41FA5}">
                      <a16:colId xmlns:a16="http://schemas.microsoft.com/office/drawing/2014/main" val="20004"/>
                    </a:ext>
                  </a:extLst>
                </a:gridCol>
                <a:gridCol w="954973">
                  <a:extLst>
                    <a:ext uri="{9D8B030D-6E8A-4147-A177-3AD203B41FA5}">
                      <a16:colId xmlns:a16="http://schemas.microsoft.com/office/drawing/2014/main" val="20005"/>
                    </a:ext>
                  </a:extLst>
                </a:gridCol>
              </a:tblGrid>
              <a:tr h="0">
                <a:tc>
                  <a:txBody>
                    <a:bodyPr/>
                    <a:lstStyle/>
                    <a:p>
                      <a:pPr marL="0" marR="0" algn="ctr">
                        <a:lnSpc>
                          <a:spcPct val="115000"/>
                        </a:lnSpc>
                        <a:spcBef>
                          <a:spcPts val="0"/>
                        </a:spcBef>
                        <a:spcAft>
                          <a:spcPts val="1000"/>
                        </a:spcAft>
                      </a:pPr>
                      <a:r>
                        <a:rPr lang="en-US" sz="1200" dirty="0">
                          <a:effectLst/>
                        </a:rPr>
                        <a:t>Energy source</a:t>
                      </a:r>
                      <a:endParaRPr lang="en-US" sz="1200" dirty="0">
                        <a:effectLst/>
                        <a:latin typeface="Calibri"/>
                        <a:ea typeface="Calibri"/>
                        <a:cs typeface="Arial"/>
                      </a:endParaRPr>
                    </a:p>
                  </a:txBody>
                  <a:tcPr marL="9525" marR="9525" marT="9525" marB="9525" anchor="ctr"/>
                </a:tc>
                <a:tc>
                  <a:txBody>
                    <a:bodyPr/>
                    <a:lstStyle/>
                    <a:p>
                      <a:pPr marL="0" marR="0" algn="ctr">
                        <a:lnSpc>
                          <a:spcPct val="115000"/>
                        </a:lnSpc>
                        <a:spcBef>
                          <a:spcPts val="0"/>
                        </a:spcBef>
                        <a:spcAft>
                          <a:spcPts val="1000"/>
                        </a:spcAft>
                      </a:pPr>
                      <a:r>
                        <a:rPr lang="en-US" sz="1200" dirty="0">
                          <a:effectLst/>
                        </a:rPr>
                        <a:t>total</a:t>
                      </a:r>
                      <a:br>
                        <a:rPr lang="en-US" sz="1200" dirty="0">
                          <a:effectLst/>
                        </a:rPr>
                      </a:br>
                      <a:r>
                        <a:rPr lang="en-US" sz="1200" dirty="0">
                          <a:effectLst/>
                        </a:rPr>
                        <a:t>in Afghanistan</a:t>
                      </a:r>
                      <a:endParaRPr lang="en-US" sz="1200" dirty="0">
                        <a:effectLst/>
                        <a:latin typeface="Calibri"/>
                        <a:ea typeface="Calibri"/>
                        <a:cs typeface="Arial"/>
                      </a:endParaRPr>
                    </a:p>
                  </a:txBody>
                  <a:tcPr marL="9525" marR="9525" marT="9525" marB="9525" anchor="ctr"/>
                </a:tc>
                <a:tc>
                  <a:txBody>
                    <a:bodyPr/>
                    <a:lstStyle/>
                    <a:p>
                      <a:pPr marL="0" marR="0" algn="ctr">
                        <a:lnSpc>
                          <a:spcPct val="115000"/>
                        </a:lnSpc>
                        <a:spcBef>
                          <a:spcPts val="0"/>
                        </a:spcBef>
                        <a:spcAft>
                          <a:spcPts val="1000"/>
                        </a:spcAft>
                      </a:pPr>
                      <a:r>
                        <a:rPr lang="en-US" sz="1200" dirty="0">
                          <a:effectLst/>
                        </a:rPr>
                        <a:t>percentage</a:t>
                      </a:r>
                      <a:br>
                        <a:rPr lang="en-US" sz="1200" dirty="0">
                          <a:effectLst/>
                        </a:rPr>
                      </a:br>
                      <a:r>
                        <a:rPr lang="en-US" sz="1200" dirty="0">
                          <a:effectLst/>
                        </a:rPr>
                        <a:t>in Afghanistan</a:t>
                      </a:r>
                      <a:endParaRPr lang="en-US" sz="1200" dirty="0">
                        <a:effectLst/>
                        <a:latin typeface="Calibri"/>
                        <a:ea typeface="Calibri"/>
                        <a:cs typeface="Arial"/>
                      </a:endParaRPr>
                    </a:p>
                  </a:txBody>
                  <a:tcPr marL="9525" marR="9525" marT="9525" marB="9525" anchor="ctr"/>
                </a:tc>
                <a:tc>
                  <a:txBody>
                    <a:bodyPr/>
                    <a:lstStyle/>
                    <a:p>
                      <a:pPr marL="0" marR="0" algn="ctr">
                        <a:lnSpc>
                          <a:spcPct val="115000"/>
                        </a:lnSpc>
                        <a:spcBef>
                          <a:spcPts val="0"/>
                        </a:spcBef>
                        <a:spcAft>
                          <a:spcPts val="1000"/>
                        </a:spcAft>
                      </a:pPr>
                      <a:r>
                        <a:rPr lang="en-US" sz="1200" dirty="0">
                          <a:effectLst/>
                        </a:rPr>
                        <a:t>percentage</a:t>
                      </a:r>
                      <a:br>
                        <a:rPr lang="en-US" sz="1200" dirty="0">
                          <a:effectLst/>
                        </a:rPr>
                      </a:br>
                      <a:r>
                        <a:rPr lang="en-US" sz="1200" dirty="0">
                          <a:effectLst/>
                        </a:rPr>
                        <a:t>in Europe</a:t>
                      </a:r>
                      <a:endParaRPr lang="en-US" sz="1200" dirty="0">
                        <a:effectLst/>
                        <a:latin typeface="Calibri"/>
                        <a:ea typeface="Calibri"/>
                        <a:cs typeface="Arial"/>
                      </a:endParaRPr>
                    </a:p>
                  </a:txBody>
                  <a:tcPr marL="9525" marR="9525" marT="9525" marB="9525" anchor="ctr"/>
                </a:tc>
                <a:tc>
                  <a:txBody>
                    <a:bodyPr/>
                    <a:lstStyle/>
                    <a:p>
                      <a:pPr marL="0" marR="0" algn="ctr">
                        <a:lnSpc>
                          <a:spcPct val="115000"/>
                        </a:lnSpc>
                        <a:spcBef>
                          <a:spcPts val="0"/>
                        </a:spcBef>
                        <a:spcAft>
                          <a:spcPts val="1000"/>
                        </a:spcAft>
                      </a:pPr>
                      <a:r>
                        <a:rPr lang="en-US" sz="1200" dirty="0">
                          <a:effectLst/>
                        </a:rPr>
                        <a:t>per capita</a:t>
                      </a:r>
                      <a:br>
                        <a:rPr lang="en-US" sz="1200" dirty="0">
                          <a:effectLst/>
                        </a:rPr>
                      </a:br>
                      <a:r>
                        <a:rPr lang="en-US" sz="1200" dirty="0">
                          <a:effectLst/>
                        </a:rPr>
                        <a:t>in Afghanistan</a:t>
                      </a:r>
                      <a:endParaRPr lang="en-US" sz="1200" dirty="0">
                        <a:effectLst/>
                        <a:latin typeface="Calibri"/>
                        <a:ea typeface="Calibri"/>
                        <a:cs typeface="Arial"/>
                      </a:endParaRPr>
                    </a:p>
                  </a:txBody>
                  <a:tcPr marL="9525" marR="9525" marT="9525" marB="9525" anchor="ctr"/>
                </a:tc>
                <a:tc>
                  <a:txBody>
                    <a:bodyPr/>
                    <a:lstStyle/>
                    <a:p>
                      <a:pPr marL="0" marR="0" algn="ctr">
                        <a:lnSpc>
                          <a:spcPct val="115000"/>
                        </a:lnSpc>
                        <a:spcBef>
                          <a:spcPts val="0"/>
                        </a:spcBef>
                        <a:spcAft>
                          <a:spcPts val="1000"/>
                        </a:spcAft>
                      </a:pPr>
                      <a:r>
                        <a:rPr lang="en-US" sz="1200" dirty="0">
                          <a:effectLst/>
                        </a:rPr>
                        <a:t>per capita</a:t>
                      </a:r>
                      <a:br>
                        <a:rPr lang="en-US" sz="1200" dirty="0">
                          <a:effectLst/>
                        </a:rPr>
                      </a:br>
                      <a:r>
                        <a:rPr lang="en-US" sz="1200" dirty="0">
                          <a:effectLst/>
                        </a:rPr>
                        <a:t>in Europe</a:t>
                      </a:r>
                      <a:endParaRPr lang="en-US" sz="1200" dirty="0">
                        <a:effectLst/>
                        <a:latin typeface="Calibri"/>
                        <a:ea typeface="Calibri"/>
                        <a:cs typeface="Arial"/>
                      </a:endParaRPr>
                    </a:p>
                  </a:txBody>
                  <a:tcPr marL="9525" marR="9525" marT="9525" marB="9525" anchor="ctr"/>
                </a:tc>
                <a:extLst>
                  <a:ext uri="{0D108BD9-81ED-4DB2-BD59-A6C34878D82A}">
                    <a16:rowId xmlns:a16="http://schemas.microsoft.com/office/drawing/2014/main" val="10000"/>
                  </a:ext>
                </a:extLst>
              </a:tr>
              <a:tr h="468318">
                <a:tc>
                  <a:txBody>
                    <a:bodyPr/>
                    <a:lstStyle/>
                    <a:p>
                      <a:pPr marL="0" marR="0" algn="ctr">
                        <a:lnSpc>
                          <a:spcPct val="115000"/>
                        </a:lnSpc>
                        <a:spcBef>
                          <a:spcPts val="0"/>
                        </a:spcBef>
                        <a:spcAft>
                          <a:spcPts val="1000"/>
                        </a:spcAft>
                      </a:pPr>
                      <a:r>
                        <a:rPr lang="en-US" sz="1200" dirty="0">
                          <a:effectLst/>
                        </a:rPr>
                        <a:t>Fossil fuels</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solidFill>
                            <a:schemeClr val="tx1"/>
                          </a:solidFill>
                          <a:effectLst/>
                        </a:rPr>
                        <a:t>0.15 </a:t>
                      </a:r>
                      <a:r>
                        <a:rPr lang="en-US" sz="1200" dirty="0" err="1">
                          <a:solidFill>
                            <a:schemeClr val="tx1"/>
                          </a:solidFill>
                          <a:effectLst/>
                        </a:rPr>
                        <a:t>bn</a:t>
                      </a:r>
                      <a:r>
                        <a:rPr lang="en-US" sz="1200" dirty="0">
                          <a:solidFill>
                            <a:schemeClr val="tx1"/>
                          </a:solidFill>
                          <a:effectLst/>
                        </a:rPr>
                        <a:t> kWh</a:t>
                      </a:r>
                      <a:endParaRPr lang="en-US" sz="1200" dirty="0">
                        <a:solidFill>
                          <a:schemeClr val="tx1"/>
                        </a:solidFill>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solidFill>
                            <a:schemeClr val="tx1"/>
                          </a:solidFill>
                          <a:effectLst/>
                        </a:rPr>
                        <a:t>12.3 %</a:t>
                      </a:r>
                      <a:endParaRPr lang="en-US" sz="1200" dirty="0">
                        <a:solidFill>
                          <a:schemeClr val="tx1"/>
                        </a:solidFill>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solidFill>
                            <a:schemeClr val="tx1"/>
                          </a:solidFill>
                          <a:effectLst/>
                        </a:rPr>
                        <a:t>58.9%</a:t>
                      </a:r>
                      <a:endParaRPr lang="en-US" sz="1200" dirty="0">
                        <a:solidFill>
                          <a:schemeClr val="tx1"/>
                        </a:solidFill>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solidFill>
                            <a:schemeClr val="tx1"/>
                          </a:solidFill>
                          <a:effectLst/>
                        </a:rPr>
                        <a:t>42.4 kWh</a:t>
                      </a:r>
                      <a:endParaRPr lang="en-US" sz="1200" dirty="0">
                        <a:solidFill>
                          <a:schemeClr val="tx1"/>
                        </a:solidFill>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solidFill>
                            <a:schemeClr val="tx1"/>
                          </a:solidFill>
                          <a:effectLst/>
                        </a:rPr>
                        <a:t>8,119.98 kWh</a:t>
                      </a:r>
                      <a:endParaRPr lang="en-US" sz="1200" dirty="0">
                        <a:solidFill>
                          <a:schemeClr val="tx1"/>
                        </a:solidFill>
                        <a:effectLst/>
                        <a:latin typeface="Calibri"/>
                        <a:ea typeface="Calibri"/>
                        <a:cs typeface="Arial"/>
                      </a:endParaRPr>
                    </a:p>
                  </a:txBody>
                  <a:tcPr marL="9525" marR="9525" marT="19050" marB="19050"/>
                </a:tc>
                <a:extLst>
                  <a:ext uri="{0D108BD9-81ED-4DB2-BD59-A6C34878D82A}">
                    <a16:rowId xmlns:a16="http://schemas.microsoft.com/office/drawing/2014/main" val="10001"/>
                  </a:ext>
                </a:extLst>
              </a:tr>
              <a:tr h="468318">
                <a:tc>
                  <a:txBody>
                    <a:bodyPr/>
                    <a:lstStyle/>
                    <a:p>
                      <a:pPr marL="0" marR="0" algn="ctr">
                        <a:lnSpc>
                          <a:spcPct val="115000"/>
                        </a:lnSpc>
                        <a:spcBef>
                          <a:spcPts val="0"/>
                        </a:spcBef>
                        <a:spcAft>
                          <a:spcPts val="1000"/>
                        </a:spcAft>
                      </a:pPr>
                      <a:r>
                        <a:rPr lang="en-US" sz="1200" dirty="0">
                          <a:effectLst/>
                        </a:rPr>
                        <a:t>Water power</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1.03 </a:t>
                      </a:r>
                      <a:r>
                        <a:rPr lang="en-US" sz="1200" dirty="0" err="1">
                          <a:effectLst/>
                        </a:rPr>
                        <a:t>bn</a:t>
                      </a:r>
                      <a:r>
                        <a:rPr lang="en-US" sz="1200" dirty="0">
                          <a:effectLst/>
                        </a:rPr>
                        <a:t> kWh</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effectLst/>
                        </a:rPr>
                        <a:t>84.4 %</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effectLst/>
                        </a:rPr>
                        <a:t>23.4% includes nuclear</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effectLst/>
                        </a:rPr>
                        <a:t>289.88 kWh</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3,979.46 kWh</a:t>
                      </a:r>
                      <a:endParaRPr lang="en-US" sz="1200" dirty="0">
                        <a:effectLst/>
                        <a:latin typeface="Calibri"/>
                        <a:ea typeface="Calibri"/>
                        <a:cs typeface="Arial"/>
                      </a:endParaRPr>
                    </a:p>
                  </a:txBody>
                  <a:tcPr marL="9525" marR="9525" marT="19050" marB="19050"/>
                </a:tc>
                <a:extLst>
                  <a:ext uri="{0D108BD9-81ED-4DB2-BD59-A6C34878D82A}">
                    <a16:rowId xmlns:a16="http://schemas.microsoft.com/office/drawing/2014/main" val="10002"/>
                  </a:ext>
                </a:extLst>
              </a:tr>
              <a:tr h="468318">
                <a:tc>
                  <a:txBody>
                    <a:bodyPr/>
                    <a:lstStyle/>
                    <a:p>
                      <a:pPr marL="0" marR="0" algn="ctr">
                        <a:lnSpc>
                          <a:spcPct val="115000"/>
                        </a:lnSpc>
                        <a:spcBef>
                          <a:spcPts val="0"/>
                        </a:spcBef>
                        <a:spcAft>
                          <a:spcPts val="1000"/>
                        </a:spcAft>
                      </a:pPr>
                      <a:r>
                        <a:rPr lang="en-US" sz="1200" dirty="0">
                          <a:effectLst/>
                        </a:rPr>
                        <a:t>Renewable energy</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effectLst/>
                        </a:rPr>
                        <a:t>0.04 </a:t>
                      </a:r>
                      <a:r>
                        <a:rPr lang="en-US" sz="1200" dirty="0" err="1">
                          <a:effectLst/>
                        </a:rPr>
                        <a:t>bn</a:t>
                      </a:r>
                      <a:r>
                        <a:rPr lang="en-US" sz="1200" dirty="0">
                          <a:effectLst/>
                        </a:rPr>
                        <a:t> kWh</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3.3 %</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effectLst/>
                        </a:rPr>
                        <a:t>16.2%</a:t>
                      </a:r>
                      <a:endParaRPr lang="en-US" sz="1200" dirty="0">
                        <a:effectLst/>
                        <a:latin typeface="Calibri"/>
                        <a:ea typeface="Calibri"/>
                        <a:cs typeface="Arial"/>
                      </a:endParaRPr>
                    </a:p>
                  </a:txBody>
                  <a:tcPr marL="9525" marR="9525" marT="19050" marB="19050"/>
                </a:tc>
                <a:tc>
                  <a:txBody>
                    <a:bodyPr/>
                    <a:lstStyle/>
                    <a:p>
                      <a:pPr marL="0" marR="0" algn="ctr">
                        <a:lnSpc>
                          <a:spcPts val="1440"/>
                        </a:lnSpc>
                        <a:spcBef>
                          <a:spcPts val="0"/>
                        </a:spcBef>
                        <a:spcAft>
                          <a:spcPts val="1000"/>
                        </a:spcAft>
                      </a:pPr>
                      <a:r>
                        <a:rPr lang="en-US" sz="1200" dirty="0">
                          <a:effectLst/>
                        </a:rPr>
                        <a:t>11.25 kWh</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3,276.27 kWh</a:t>
                      </a:r>
                      <a:endParaRPr lang="en-US" sz="1200" dirty="0">
                        <a:effectLst/>
                        <a:latin typeface="Calibri"/>
                        <a:ea typeface="Calibri"/>
                        <a:cs typeface="Arial"/>
                      </a:endParaRPr>
                    </a:p>
                  </a:txBody>
                  <a:tcPr marL="9525" marR="9525" marT="19050" marB="19050"/>
                </a:tc>
                <a:extLst>
                  <a:ext uri="{0D108BD9-81ED-4DB2-BD59-A6C34878D82A}">
                    <a16:rowId xmlns:a16="http://schemas.microsoft.com/office/drawing/2014/main" val="10003"/>
                  </a:ext>
                </a:extLst>
              </a:tr>
              <a:tr h="679837">
                <a:tc>
                  <a:txBody>
                    <a:bodyPr/>
                    <a:lstStyle/>
                    <a:p>
                      <a:pPr marL="0" marR="0" algn="ctr">
                        <a:lnSpc>
                          <a:spcPct val="115000"/>
                        </a:lnSpc>
                        <a:spcBef>
                          <a:spcPts val="0"/>
                        </a:spcBef>
                        <a:spcAft>
                          <a:spcPts val="1000"/>
                        </a:spcAft>
                      </a:pPr>
                      <a:r>
                        <a:rPr lang="en-US" sz="1200" dirty="0">
                          <a:effectLst/>
                        </a:rPr>
                        <a:t>Total production capacity</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1.22 </a:t>
                      </a:r>
                      <a:r>
                        <a:rPr lang="en-US" sz="1200" dirty="0" err="1">
                          <a:effectLst/>
                        </a:rPr>
                        <a:t>bn</a:t>
                      </a:r>
                      <a:r>
                        <a:rPr lang="en-US" sz="1200" dirty="0">
                          <a:effectLst/>
                        </a:rPr>
                        <a:t> kWh</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100,0%</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100%</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343.5 kWh</a:t>
                      </a:r>
                      <a:endParaRPr lang="en-US" sz="1200" dirty="0">
                        <a:effectLst/>
                        <a:latin typeface="Calibri"/>
                        <a:ea typeface="Calibri"/>
                        <a:cs typeface="Arial"/>
                      </a:endParaRPr>
                    </a:p>
                  </a:txBody>
                  <a:tcPr marL="9525" marR="9525" marT="19050" marB="19050"/>
                </a:tc>
                <a:tc>
                  <a:txBody>
                    <a:bodyPr/>
                    <a:lstStyle/>
                    <a:p>
                      <a:pPr marL="0" marR="0" algn="ctr">
                        <a:lnSpc>
                          <a:spcPct val="115000"/>
                        </a:lnSpc>
                        <a:spcBef>
                          <a:spcPts val="0"/>
                        </a:spcBef>
                        <a:spcAft>
                          <a:spcPts val="1000"/>
                        </a:spcAft>
                      </a:pPr>
                      <a:r>
                        <a:rPr lang="en-US" sz="1200" dirty="0">
                          <a:effectLst/>
                        </a:rPr>
                        <a:t>15375.71 kWh</a:t>
                      </a:r>
                      <a:endParaRPr lang="en-US" sz="1200" dirty="0">
                        <a:effectLst/>
                        <a:latin typeface="Calibri"/>
                        <a:ea typeface="Calibri"/>
                        <a:cs typeface="Arial"/>
                      </a:endParaRPr>
                    </a:p>
                  </a:txBody>
                  <a:tcPr marL="9525" marR="9525" marT="19050" marB="1905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965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23</a:t>
            </a:fld>
            <a:endParaRPr lang="en-US" sz="1800" b="1" dirty="0">
              <a:solidFill>
                <a:schemeClr val="tx1">
                  <a:alpha val="80000"/>
                </a:schemeClr>
              </a:solidFill>
            </a:endParaRPr>
          </a:p>
        </p:txBody>
      </p:sp>
      <p:sp>
        <p:nvSpPr>
          <p:cNvPr id="13" name="Rectangle 2">
            <a:extLst>
              <a:ext uri="{FF2B5EF4-FFF2-40B4-BE49-F238E27FC236}">
                <a16:creationId xmlns:a16="http://schemas.microsoft.com/office/drawing/2014/main" id="{F1FA5FB9-EFC2-492C-A494-44CC05E5922C}"/>
              </a:ext>
            </a:extLst>
          </p:cNvPr>
          <p:cNvSpPr>
            <a:spLocks noChangeArrowheads="1"/>
          </p:cNvSpPr>
          <p:nvPr/>
        </p:nvSpPr>
        <p:spPr bwMode="auto">
          <a:xfrm>
            <a:off x="836531" y="2736346"/>
            <a:ext cx="35282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Estimated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Electric Power Production</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 by Source</a:t>
            </a:r>
            <a:endParaRPr kumimoji="0" lang="en-US" altLang="en-US" sz="2400" b="0" i="0" u="none" strike="noStrike" cap="none" normalizeH="0" baseline="0" dirty="0">
              <a:ln>
                <a:noFill/>
              </a:ln>
              <a:solidFill>
                <a:schemeClr val="tx1"/>
              </a:solidFill>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442866428"/>
              </p:ext>
            </p:extLst>
          </p:nvPr>
        </p:nvGraphicFramePr>
        <p:xfrm>
          <a:off x="5055380" y="2251587"/>
          <a:ext cx="6143543" cy="2327232"/>
        </p:xfrm>
        <a:graphic>
          <a:graphicData uri="http://schemas.openxmlformats.org/drawingml/2006/table">
            <a:tbl>
              <a:tblPr firstRow="1" firstCol="1" bandRow="1">
                <a:tableStyleId>{5C22544A-7EE6-4342-B048-85BDC9FD1C3A}</a:tableStyleId>
              </a:tblPr>
              <a:tblGrid>
                <a:gridCol w="2047437">
                  <a:extLst>
                    <a:ext uri="{9D8B030D-6E8A-4147-A177-3AD203B41FA5}">
                      <a16:colId xmlns:a16="http://schemas.microsoft.com/office/drawing/2014/main" val="20000"/>
                    </a:ext>
                  </a:extLst>
                </a:gridCol>
                <a:gridCol w="2048053">
                  <a:extLst>
                    <a:ext uri="{9D8B030D-6E8A-4147-A177-3AD203B41FA5}">
                      <a16:colId xmlns:a16="http://schemas.microsoft.com/office/drawing/2014/main" val="20001"/>
                    </a:ext>
                  </a:extLst>
                </a:gridCol>
                <a:gridCol w="2048053">
                  <a:extLst>
                    <a:ext uri="{9D8B030D-6E8A-4147-A177-3AD203B41FA5}">
                      <a16:colId xmlns:a16="http://schemas.microsoft.com/office/drawing/2014/main" val="20002"/>
                    </a:ext>
                  </a:extLst>
                </a:gridCol>
              </a:tblGrid>
              <a:tr h="387872">
                <a:tc>
                  <a:txBody>
                    <a:bodyPr/>
                    <a:lstStyle/>
                    <a:p>
                      <a:pPr marL="0" marR="0" algn="ctr">
                        <a:lnSpc>
                          <a:spcPct val="115000"/>
                        </a:lnSpc>
                        <a:spcBef>
                          <a:spcPts val="0"/>
                        </a:spcBef>
                        <a:spcAft>
                          <a:spcPts val="0"/>
                        </a:spcAft>
                      </a:pPr>
                      <a:r>
                        <a:rPr lang="en-US" sz="1600" dirty="0">
                          <a:effectLst/>
                        </a:rPr>
                        <a:t>Source Type</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Capital Cost $/kw</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O&amp;M $/Kw-</a:t>
                      </a:r>
                      <a:r>
                        <a:rPr lang="en-US" sz="1600" dirty="0" err="1">
                          <a:effectLst/>
                        </a:rPr>
                        <a:t>yr</a:t>
                      </a:r>
                      <a:endParaRPr lang="en-US" sz="16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387872">
                <a:tc>
                  <a:txBody>
                    <a:bodyPr/>
                    <a:lstStyle/>
                    <a:p>
                      <a:pPr marL="0" marR="0" algn="ctr">
                        <a:lnSpc>
                          <a:spcPct val="115000"/>
                        </a:lnSpc>
                        <a:spcBef>
                          <a:spcPts val="0"/>
                        </a:spcBef>
                        <a:spcAft>
                          <a:spcPts val="0"/>
                        </a:spcAft>
                      </a:pPr>
                      <a:r>
                        <a:rPr lang="en-US" sz="1600" dirty="0">
                          <a:effectLst/>
                        </a:rPr>
                        <a:t>Wind</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1300-1450</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a:effectLst/>
                        </a:rPr>
                        <a:t>39.7</a:t>
                      </a:r>
                      <a:endParaRPr lang="en-US" sz="16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387872">
                <a:tc>
                  <a:txBody>
                    <a:bodyPr/>
                    <a:lstStyle/>
                    <a:p>
                      <a:pPr marL="0" marR="0" algn="ctr">
                        <a:lnSpc>
                          <a:spcPct val="115000"/>
                        </a:lnSpc>
                        <a:spcBef>
                          <a:spcPts val="0"/>
                        </a:spcBef>
                        <a:spcAft>
                          <a:spcPts val="0"/>
                        </a:spcAft>
                      </a:pPr>
                      <a:r>
                        <a:rPr lang="en-US" sz="1600" dirty="0">
                          <a:effectLst/>
                        </a:rPr>
                        <a:t>Solar</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1800</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a:effectLst/>
                        </a:rPr>
                        <a:t>23.4</a:t>
                      </a:r>
                      <a:endParaRPr lang="en-US" sz="160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387872">
                <a:tc>
                  <a:txBody>
                    <a:bodyPr/>
                    <a:lstStyle/>
                    <a:p>
                      <a:pPr marL="0" marR="0" algn="ctr">
                        <a:lnSpc>
                          <a:spcPct val="115000"/>
                        </a:lnSpc>
                        <a:spcBef>
                          <a:spcPts val="0"/>
                        </a:spcBef>
                        <a:spcAft>
                          <a:spcPts val="0"/>
                        </a:spcAft>
                      </a:pPr>
                      <a:r>
                        <a:rPr lang="en-US" sz="1600" dirty="0">
                          <a:effectLst/>
                        </a:rPr>
                        <a:t>Natural Gas </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1342</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a:effectLst/>
                        </a:rPr>
                        <a:t>6.9</a:t>
                      </a:r>
                      <a:endParaRPr lang="en-US" sz="160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387872">
                <a:tc>
                  <a:txBody>
                    <a:bodyPr/>
                    <a:lstStyle/>
                    <a:p>
                      <a:pPr marL="0" marR="0" algn="ctr">
                        <a:lnSpc>
                          <a:spcPct val="115000"/>
                        </a:lnSpc>
                        <a:spcBef>
                          <a:spcPts val="0"/>
                        </a:spcBef>
                        <a:spcAft>
                          <a:spcPts val="0"/>
                        </a:spcAft>
                      </a:pPr>
                      <a:r>
                        <a:rPr lang="en-US" sz="1600" dirty="0">
                          <a:effectLst/>
                        </a:rPr>
                        <a:t>Coal </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 3636</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a:effectLst/>
                        </a:rPr>
                        <a:t>42.1</a:t>
                      </a:r>
                      <a:endParaRPr lang="en-US" sz="160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387872">
                <a:tc>
                  <a:txBody>
                    <a:bodyPr/>
                    <a:lstStyle/>
                    <a:p>
                      <a:pPr marL="0" marR="0" algn="ctr">
                        <a:lnSpc>
                          <a:spcPct val="115000"/>
                        </a:lnSpc>
                        <a:spcBef>
                          <a:spcPts val="0"/>
                        </a:spcBef>
                        <a:spcAft>
                          <a:spcPts val="0"/>
                        </a:spcAft>
                      </a:pPr>
                      <a:r>
                        <a:rPr lang="en-US" sz="1600" dirty="0">
                          <a:effectLst/>
                        </a:rPr>
                        <a:t>Hydro</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2813</a:t>
                      </a:r>
                      <a:endParaRPr lang="en-US" sz="16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151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24</a:t>
            </a:fld>
            <a:endParaRPr lang="en-US" sz="1800" b="1" dirty="0">
              <a:solidFill>
                <a:schemeClr val="tx1">
                  <a:alpha val="80000"/>
                </a:schemeClr>
              </a:solidFill>
            </a:endParaRPr>
          </a:p>
        </p:txBody>
      </p:sp>
      <p:sp>
        <p:nvSpPr>
          <p:cNvPr id="13" name="Rectangle 2">
            <a:extLst>
              <a:ext uri="{FF2B5EF4-FFF2-40B4-BE49-F238E27FC236}">
                <a16:creationId xmlns:a16="http://schemas.microsoft.com/office/drawing/2014/main" id="{F1FA5FB9-EFC2-492C-A494-44CC05E5922C}"/>
              </a:ext>
            </a:extLst>
          </p:cNvPr>
          <p:cNvSpPr>
            <a:spLocks noChangeArrowheads="1"/>
          </p:cNvSpPr>
          <p:nvPr/>
        </p:nvSpPr>
        <p:spPr bwMode="auto">
          <a:xfrm>
            <a:off x="836531" y="2695782"/>
            <a:ext cx="35282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Estimated Energy Consumption in Afghanistan by Source</a:t>
            </a:r>
            <a:endParaRPr kumimoji="0" lang="en-US" altLang="en-US" sz="2400" b="0" i="0" u="none" strike="noStrike" cap="none" normalizeH="0" baseline="0" dirty="0">
              <a:ln>
                <a:noFill/>
              </a:ln>
              <a:solidFill>
                <a:schemeClr val="tx1"/>
              </a:solidFill>
              <a:effectLst/>
            </a:endParaRPr>
          </a:p>
        </p:txBody>
      </p:sp>
      <p:pic>
        <p:nvPicPr>
          <p:cNvPr id="6146" name="Picture 2" descr="D:\Agha Saib\Presentation\Afghanistan_Rural_Sh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543" y="3475775"/>
            <a:ext cx="3615674" cy="238499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Agha Saib\Presentation\Afghanistan_Urban_Sh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543" y="659307"/>
            <a:ext cx="3648114" cy="25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8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25</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A9EFAF45-60DB-4A74-81A4-C98AFC5B03BF}"/>
              </a:ext>
            </a:extLst>
          </p:cNvPr>
          <p:cNvSpPr/>
          <p:nvPr/>
        </p:nvSpPr>
        <p:spPr>
          <a:xfrm>
            <a:off x="840459" y="1630025"/>
            <a:ext cx="3358163" cy="461665"/>
          </a:xfrm>
          <a:prstGeom prst="rect">
            <a:avLst/>
          </a:prstGeom>
        </p:spPr>
        <p:txBody>
          <a:bodyPr wrap="none">
            <a:spAutoFit/>
          </a:bodyPr>
          <a:lstStyle/>
          <a:p>
            <a:pPr lvl="0"/>
            <a:r>
              <a:rPr lang="en-US" sz="2400" b="1" dirty="0"/>
              <a:t>Afghanistan Energy Facts</a:t>
            </a:r>
            <a:endParaRPr lang="en-US" sz="2400" dirty="0"/>
          </a:p>
        </p:txBody>
      </p:sp>
      <p:sp>
        <p:nvSpPr>
          <p:cNvPr id="7" name="Rectangle 6">
            <a:extLst>
              <a:ext uri="{FF2B5EF4-FFF2-40B4-BE49-F238E27FC236}">
                <a16:creationId xmlns:a16="http://schemas.microsoft.com/office/drawing/2014/main" id="{1A1440E9-50BD-4378-A8F7-0D0F631E74AB}"/>
              </a:ext>
            </a:extLst>
          </p:cNvPr>
          <p:cNvSpPr/>
          <p:nvPr/>
        </p:nvSpPr>
        <p:spPr>
          <a:xfrm>
            <a:off x="4873223" y="1667825"/>
            <a:ext cx="6778287" cy="3293209"/>
          </a:xfrm>
          <a:prstGeom prst="rect">
            <a:avLst/>
          </a:prstGeom>
        </p:spPr>
        <p:txBody>
          <a:bodyPr wrap="square">
            <a:spAutoFit/>
          </a:bodyPr>
          <a:lstStyle/>
          <a:p>
            <a:pPr marL="342900" indent="-342900">
              <a:buFont typeface="Arial" panose="020B0604020202020204" pitchFamily="34" charset="0"/>
              <a:buChar char="•"/>
            </a:pPr>
            <a:r>
              <a:rPr lang="en-US" sz="1600" dirty="0"/>
              <a:t>Afghanistan is reported to have oil reserves totaling 2.9 billion barrels.</a:t>
            </a:r>
          </a:p>
          <a:p>
            <a:pPr marL="342900" indent="-342900">
              <a:buFont typeface="Arial" panose="020B0604020202020204" pitchFamily="34" charset="0"/>
              <a:buChar char="•"/>
            </a:pPr>
            <a:r>
              <a:rPr lang="en-US" sz="1600" dirty="0"/>
              <a:t>In 2014, nearly 97% of the country’s oil needs were imported. </a:t>
            </a:r>
          </a:p>
          <a:p>
            <a:pPr marL="342900" indent="-342900">
              <a:buFont typeface="Arial" panose="020B0604020202020204" pitchFamily="34" charset="0"/>
              <a:buChar char="•"/>
            </a:pPr>
            <a:r>
              <a:rPr lang="en-US" sz="1600" dirty="0"/>
              <a:t>The total installed generation capacity in Afghanistan is only about 520 MW, including 255 MW (49%) from hydropower resources; 200 MW (39%) from thermal sources (furnace oil, diesel, and gas); and 65 MW (12%) from distributed generators. </a:t>
            </a:r>
          </a:p>
          <a:p>
            <a:pPr marL="342900" indent="-342900">
              <a:buFont typeface="Arial" panose="020B0604020202020204" pitchFamily="34" charset="0"/>
              <a:buChar char="•"/>
            </a:pPr>
            <a:r>
              <a:rPr lang="en-US" sz="1600" dirty="0"/>
              <a:t>Imports constitute nearly 80% of the total power balance, and the import bill of energy has increased 14 times from $16 million in 2007 to nearly $224 million to 2015. </a:t>
            </a:r>
          </a:p>
          <a:p>
            <a:pPr marL="342900" indent="-342900">
              <a:buFont typeface="Arial" panose="020B0604020202020204" pitchFamily="34" charset="0"/>
              <a:buChar char="•"/>
            </a:pPr>
            <a:r>
              <a:rPr lang="en-US" sz="1600" dirty="0"/>
              <a:t>the total estimated undiscovered technically recoverable natural gas is 140 billion m</a:t>
            </a:r>
            <a:r>
              <a:rPr lang="en-US" sz="1600" baseline="30000" dirty="0"/>
              <a:t>3 </a:t>
            </a:r>
            <a:r>
              <a:rPr lang="en-US" sz="1600" dirty="0"/>
              <a:t> in addition to already identified reserves of 75 billion m3. Natural consumption 146.6 m</a:t>
            </a:r>
            <a:r>
              <a:rPr lang="en-US" sz="1600" baseline="30000" dirty="0"/>
              <a:t>3</a:t>
            </a:r>
            <a:r>
              <a:rPr lang="en-US" sz="1600" dirty="0"/>
              <a:t> per year at this rate it will last more than 340 years (2015 estimate)</a:t>
            </a:r>
          </a:p>
        </p:txBody>
      </p:sp>
      <p:pic>
        <p:nvPicPr>
          <p:cNvPr id="5" name="Picture 4">
            <a:extLst>
              <a:ext uri="{FF2B5EF4-FFF2-40B4-BE49-F238E27FC236}">
                <a16:creationId xmlns:a16="http://schemas.microsoft.com/office/drawing/2014/main" id="{6F380271-C668-4FF5-823C-6F0908D4D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41" y="2465431"/>
            <a:ext cx="3470181" cy="2300880"/>
          </a:xfrm>
          <a:prstGeom prst="rect">
            <a:avLst/>
          </a:prstGeom>
        </p:spPr>
      </p:pic>
    </p:spTree>
    <p:extLst>
      <p:ext uri="{BB962C8B-B14F-4D97-AF65-F5344CB8AC3E}">
        <p14:creationId xmlns:p14="http://schemas.microsoft.com/office/powerpoint/2010/main" val="284684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rmAutofit lnSpcReduction="10000"/>
          </a:bodyPr>
          <a:lstStyle/>
          <a:p>
            <a:pPr algn="l">
              <a:spcAft>
                <a:spcPts val="600"/>
              </a:spcAft>
            </a:pPr>
            <a:r>
              <a:rPr lang="en-US" sz="1800" b="1" dirty="0">
                <a:solidFill>
                  <a:schemeClr val="tx1">
                    <a:alpha val="80000"/>
                  </a:schemeClr>
                </a:solidFill>
              </a:rPr>
              <a:t>Energy</a:t>
            </a:r>
            <a:r>
              <a:rPr lang="en-US" sz="1050" dirty="0">
                <a:solidFill>
                  <a:schemeClr val="tx1">
                    <a:alpha val="80000"/>
                  </a:schemeClr>
                </a:solidFill>
              </a:rPr>
              <a:t>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26</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A9EFAF45-60DB-4A74-81A4-C98AFC5B03BF}"/>
              </a:ext>
            </a:extLst>
          </p:cNvPr>
          <p:cNvSpPr/>
          <p:nvPr/>
        </p:nvSpPr>
        <p:spPr>
          <a:xfrm>
            <a:off x="924294" y="1734234"/>
            <a:ext cx="3358163" cy="646331"/>
          </a:xfrm>
          <a:prstGeom prst="rect">
            <a:avLst/>
          </a:prstGeom>
        </p:spPr>
        <p:txBody>
          <a:bodyPr wrap="none">
            <a:spAutoFit/>
          </a:bodyPr>
          <a:lstStyle/>
          <a:p>
            <a:pPr lvl="0"/>
            <a:r>
              <a:rPr lang="en-US" sz="2400" b="1" dirty="0"/>
              <a:t>Afghanistan Energy Facts</a:t>
            </a:r>
          </a:p>
          <a:p>
            <a:pPr lvl="0" algn="ctr"/>
            <a:r>
              <a:rPr lang="en-US" sz="1100" dirty="0"/>
              <a:t>(Continued)</a:t>
            </a:r>
          </a:p>
        </p:txBody>
      </p:sp>
      <p:sp>
        <p:nvSpPr>
          <p:cNvPr id="3" name="Rectangle 2">
            <a:extLst>
              <a:ext uri="{FF2B5EF4-FFF2-40B4-BE49-F238E27FC236}">
                <a16:creationId xmlns:a16="http://schemas.microsoft.com/office/drawing/2014/main" id="{74A8C08D-C390-4DA0-8690-9046837EC608}"/>
              </a:ext>
            </a:extLst>
          </p:cNvPr>
          <p:cNvSpPr/>
          <p:nvPr/>
        </p:nvSpPr>
        <p:spPr>
          <a:xfrm>
            <a:off x="4799094" y="1462224"/>
            <a:ext cx="6554705" cy="3785652"/>
          </a:xfrm>
          <a:prstGeom prst="rect">
            <a:avLst/>
          </a:prstGeom>
        </p:spPr>
        <p:txBody>
          <a:bodyPr wrap="square">
            <a:spAutoFit/>
          </a:bodyPr>
          <a:lstStyle/>
          <a:p>
            <a:pPr marL="285750" lvl="0" indent="-285750">
              <a:buFont typeface="Arial" panose="020B0604020202020204" pitchFamily="34" charset="0"/>
              <a:buChar char="•"/>
            </a:pPr>
            <a:r>
              <a:rPr lang="en-US" sz="1600" dirty="0"/>
              <a:t>Afghanistan is located between two of the 2 largest natural gas rich countries of the world, namely Iran and Turkmenistan (number 2 and 4 respectively)</a:t>
            </a:r>
          </a:p>
          <a:p>
            <a:pPr marL="285750" lvl="0" indent="-285750">
              <a:buFont typeface="Arial" panose="020B0604020202020204" pitchFamily="34" charset="0"/>
              <a:buChar char="•"/>
            </a:pPr>
            <a:r>
              <a:rPr lang="en-US" sz="1600" dirty="0"/>
              <a:t>The latest find of natural gas reserve is in Turkmenistan known as </a:t>
            </a:r>
            <a:r>
              <a:rPr lang="en-US" sz="1600" dirty="0" err="1"/>
              <a:t>Galkmysh</a:t>
            </a:r>
            <a:r>
              <a:rPr lang="en-US" sz="1600" dirty="0"/>
              <a:t> which is about 100 km away from the Afghanistan border.</a:t>
            </a:r>
          </a:p>
          <a:p>
            <a:pPr marL="285750" lvl="0" indent="-285750">
              <a:buFont typeface="Arial" panose="020B0604020202020204" pitchFamily="34" charset="0"/>
              <a:buChar char="•"/>
            </a:pPr>
            <a:r>
              <a:rPr lang="en-US" sz="1600" dirty="0"/>
              <a:t>Electricity is monopolized by a semi-autonomous agency known as Da Afghanistan </a:t>
            </a:r>
            <a:r>
              <a:rPr lang="en-US" sz="1600" dirty="0" err="1"/>
              <a:t>Brishnacoat</a:t>
            </a:r>
            <a:r>
              <a:rPr lang="en-US" sz="1600" dirty="0"/>
              <a:t> </a:t>
            </a:r>
            <a:r>
              <a:rPr lang="en-US" sz="1600" dirty="0" err="1"/>
              <a:t>Sherkat</a:t>
            </a:r>
            <a:r>
              <a:rPr lang="en-US" sz="1600" dirty="0"/>
              <a:t> (DABS)</a:t>
            </a:r>
          </a:p>
          <a:p>
            <a:pPr marL="342900" indent="-342900">
              <a:buFont typeface="Arial" panose="020B0604020202020204" pitchFamily="34" charset="0"/>
              <a:buChar char="•"/>
            </a:pPr>
            <a:r>
              <a:rPr lang="en-US" sz="1600" dirty="0"/>
              <a:t>Afghanistan is among the lowest in electricity usage globally—about 150 kilowatt hours (kWh) per year per capita consumption—with only 30% of its population connected to the grid. Peak demand in 2014 was 750 megawatts (MW), although the unsuppressed demand is estimated at 2,500 MW. </a:t>
            </a:r>
          </a:p>
          <a:p>
            <a:pPr marL="342900" indent="-342900">
              <a:buFont typeface="Arial" panose="020B0604020202020204" pitchFamily="34" charset="0"/>
              <a:buChar char="•"/>
            </a:pPr>
            <a:r>
              <a:rPr lang="en-US" sz="1600" dirty="0"/>
              <a:t>In 2014, demand in major cities increased by almost 25%. </a:t>
            </a:r>
          </a:p>
          <a:p>
            <a:pPr marL="285750" indent="-285750">
              <a:buFont typeface="Arial" panose="020B0604020202020204" pitchFamily="34" charset="0"/>
              <a:buChar char="•"/>
            </a:pPr>
            <a:r>
              <a:rPr lang="en-US" sz="1600" dirty="0"/>
              <a:t>Electrification - urban areas: 84% (2016)</a:t>
            </a:r>
          </a:p>
          <a:p>
            <a:pPr marL="285750" lvl="0" indent="-285750">
              <a:buFont typeface="Arial" panose="020B0604020202020204" pitchFamily="34" charset="0"/>
              <a:buChar char="•"/>
            </a:pPr>
            <a:r>
              <a:rPr lang="en-US" sz="1600" dirty="0"/>
              <a:t>Electrification - rural areas: 78% (2016)</a:t>
            </a:r>
          </a:p>
        </p:txBody>
      </p:sp>
      <p:pic>
        <p:nvPicPr>
          <p:cNvPr id="7" name="Picture 6">
            <a:extLst>
              <a:ext uri="{FF2B5EF4-FFF2-40B4-BE49-F238E27FC236}">
                <a16:creationId xmlns:a16="http://schemas.microsoft.com/office/drawing/2014/main" id="{DE12A49E-2266-4CB4-9831-FF545B17F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94" y="2592019"/>
            <a:ext cx="3387999" cy="2405480"/>
          </a:xfrm>
          <a:prstGeom prst="rect">
            <a:avLst/>
          </a:prstGeom>
        </p:spPr>
      </p:pic>
    </p:spTree>
    <p:extLst>
      <p:ext uri="{BB962C8B-B14F-4D97-AF65-F5344CB8AC3E}">
        <p14:creationId xmlns:p14="http://schemas.microsoft.com/office/powerpoint/2010/main" val="128829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27</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A9EFAF45-60DB-4A74-81A4-C98AFC5B03BF}"/>
              </a:ext>
            </a:extLst>
          </p:cNvPr>
          <p:cNvSpPr/>
          <p:nvPr/>
        </p:nvSpPr>
        <p:spPr>
          <a:xfrm>
            <a:off x="856553" y="1657198"/>
            <a:ext cx="3262754" cy="1569660"/>
          </a:xfrm>
          <a:prstGeom prst="rect">
            <a:avLst/>
          </a:prstGeom>
        </p:spPr>
        <p:txBody>
          <a:bodyPr wrap="square">
            <a:spAutoFit/>
          </a:bodyPr>
          <a:lstStyle/>
          <a:p>
            <a:pPr lvl="0" algn="ctr"/>
            <a:r>
              <a:rPr lang="en-US" sz="2400" b="1" dirty="0"/>
              <a:t>What Can and Should Afghanistan Do Regarding its Energy Needs?</a:t>
            </a:r>
            <a:endParaRPr lang="en-US" sz="2400" dirty="0"/>
          </a:p>
        </p:txBody>
      </p:sp>
      <p:sp>
        <p:nvSpPr>
          <p:cNvPr id="3" name="Rectangle 2">
            <a:extLst>
              <a:ext uri="{FF2B5EF4-FFF2-40B4-BE49-F238E27FC236}">
                <a16:creationId xmlns:a16="http://schemas.microsoft.com/office/drawing/2014/main" id="{74A8C08D-C390-4DA0-8690-9046837EC608}"/>
              </a:ext>
            </a:extLst>
          </p:cNvPr>
          <p:cNvSpPr/>
          <p:nvPr/>
        </p:nvSpPr>
        <p:spPr>
          <a:xfrm>
            <a:off x="4762390" y="2290009"/>
            <a:ext cx="6554705" cy="2246769"/>
          </a:xfrm>
          <a:prstGeom prst="rect">
            <a:avLst/>
          </a:prstGeom>
        </p:spPr>
        <p:txBody>
          <a:bodyPr wrap="square">
            <a:spAutoFit/>
          </a:bodyPr>
          <a:lstStyle/>
          <a:p>
            <a:pPr lvl="0"/>
            <a:r>
              <a:rPr lang="en-US" sz="2000" dirty="0"/>
              <a:t>Modernity goes hand in hand with the advancement of “technology”.  We define technology as any new idea, new approach, innovative equipment/machinery, and latest information/knowledge that are best fit in solving Afghanistan’s current energy problem must be explored.  We cannot expect that what works elsewhere will work as efficiently and as effectively here.</a:t>
            </a:r>
          </a:p>
        </p:txBody>
      </p:sp>
      <p:pic>
        <p:nvPicPr>
          <p:cNvPr id="7" name="Picture 6">
            <a:extLst>
              <a:ext uri="{FF2B5EF4-FFF2-40B4-BE49-F238E27FC236}">
                <a16:creationId xmlns:a16="http://schemas.microsoft.com/office/drawing/2014/main" id="{B049192B-1632-4F2D-B4E3-C925FF7CD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385" y="3318298"/>
            <a:ext cx="3497091" cy="1973944"/>
          </a:xfrm>
          <a:prstGeom prst="rect">
            <a:avLst/>
          </a:prstGeom>
        </p:spPr>
      </p:pic>
    </p:spTree>
    <p:extLst>
      <p:ext uri="{BB962C8B-B14F-4D97-AF65-F5344CB8AC3E}">
        <p14:creationId xmlns:p14="http://schemas.microsoft.com/office/powerpoint/2010/main" val="2919735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28</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A9EFAF45-60DB-4A74-81A4-C98AFC5B03BF}"/>
              </a:ext>
            </a:extLst>
          </p:cNvPr>
          <p:cNvSpPr/>
          <p:nvPr/>
        </p:nvSpPr>
        <p:spPr>
          <a:xfrm>
            <a:off x="856553" y="1374358"/>
            <a:ext cx="3262754" cy="1569660"/>
          </a:xfrm>
          <a:prstGeom prst="rect">
            <a:avLst/>
          </a:prstGeom>
        </p:spPr>
        <p:txBody>
          <a:bodyPr wrap="square">
            <a:spAutoFit/>
          </a:bodyPr>
          <a:lstStyle/>
          <a:p>
            <a:pPr lvl="0" algn="ctr"/>
            <a:r>
              <a:rPr lang="en-US" sz="2400" b="1" dirty="0"/>
              <a:t>What Can and Should Afghanistan Do Regarding its Energy Needs?</a:t>
            </a:r>
          </a:p>
        </p:txBody>
      </p:sp>
      <p:sp>
        <p:nvSpPr>
          <p:cNvPr id="5" name="Rectangle 4">
            <a:extLst>
              <a:ext uri="{FF2B5EF4-FFF2-40B4-BE49-F238E27FC236}">
                <a16:creationId xmlns:a16="http://schemas.microsoft.com/office/drawing/2014/main" id="{04A128FE-F23B-4DEA-BC9D-81CD2679E66A}"/>
              </a:ext>
            </a:extLst>
          </p:cNvPr>
          <p:cNvSpPr/>
          <p:nvPr/>
        </p:nvSpPr>
        <p:spPr>
          <a:xfrm>
            <a:off x="4792563" y="1374358"/>
            <a:ext cx="6939606" cy="4247317"/>
          </a:xfrm>
          <a:prstGeom prst="rect">
            <a:avLst/>
          </a:prstGeom>
        </p:spPr>
        <p:txBody>
          <a:bodyPr wrap="square">
            <a:spAutoFit/>
          </a:bodyPr>
          <a:lstStyle/>
          <a:p>
            <a:pPr lvl="0"/>
            <a:r>
              <a:rPr lang="en-US" sz="2000" b="1" dirty="0"/>
              <a:t>Short-Term </a:t>
            </a:r>
          </a:p>
          <a:p>
            <a:pPr lvl="0"/>
            <a:endParaRPr lang="en-US" dirty="0"/>
          </a:p>
          <a:p>
            <a:pPr marL="285750" lvl="0" indent="-285750">
              <a:buFont typeface="Arial" panose="020B0604020202020204" pitchFamily="34" charset="0"/>
              <a:buChar char="•"/>
            </a:pPr>
            <a:r>
              <a:rPr lang="en-US" dirty="0"/>
              <a:t>Increase uses of the present generation capacity from 25%.</a:t>
            </a:r>
          </a:p>
          <a:p>
            <a:pPr marL="285750" lvl="0" indent="-285750">
              <a:buFont typeface="Arial" panose="020B0604020202020204" pitchFamily="34" charset="0"/>
              <a:buChar char="•"/>
            </a:pPr>
            <a:r>
              <a:rPr lang="en-US" dirty="0"/>
              <a:t>Reduce waste and pilferage through:</a:t>
            </a:r>
          </a:p>
          <a:p>
            <a:pPr marL="742950" lvl="1" indent="-285750">
              <a:buFont typeface="Arial" panose="020B0604020202020204" pitchFamily="34" charset="0"/>
              <a:buChar char="•"/>
            </a:pPr>
            <a:r>
              <a:rPr lang="en-US" dirty="0"/>
              <a:t>Privatize power distribution (lease local power stations); </a:t>
            </a:r>
          </a:p>
          <a:p>
            <a:pPr marL="742950" lvl="1" indent="-285750">
              <a:buFont typeface="Arial" panose="020B0604020202020204" pitchFamily="34" charset="0"/>
              <a:buChar char="•"/>
            </a:pPr>
            <a:r>
              <a:rPr lang="en-US" dirty="0"/>
              <a:t>Privatize power generation, make uses of the thousand generators available throughout the country (purchase power from small generators at the distribution point); </a:t>
            </a:r>
          </a:p>
          <a:p>
            <a:pPr marL="742950" lvl="1" indent="-285750">
              <a:buFont typeface="Arial" panose="020B0604020202020204" pitchFamily="34" charset="0"/>
              <a:buChar char="•"/>
            </a:pPr>
            <a:r>
              <a:rPr lang="en-US" dirty="0"/>
              <a:t>Reduce mechanical waste (replace older transformers, meters, and cables).</a:t>
            </a:r>
          </a:p>
          <a:p>
            <a:pPr marL="285750" lvl="0" indent="-285750">
              <a:buFont typeface="Arial" panose="020B0604020202020204" pitchFamily="34" charset="0"/>
              <a:buChar char="•"/>
            </a:pPr>
            <a:r>
              <a:rPr lang="en-US" dirty="0"/>
              <a:t>Install renewable generating capacity such as wind mills for a quick increase in capacity and actual power generation. </a:t>
            </a:r>
          </a:p>
          <a:p>
            <a:pPr marL="285750" lvl="0" indent="-285750">
              <a:buFont typeface="Arial" panose="020B0604020202020204" pitchFamily="34" charset="0"/>
              <a:buChar char="•"/>
            </a:pPr>
            <a:r>
              <a:rPr lang="en-US" dirty="0"/>
              <a:t>Start using CNG for power generation, transportation, and other application.</a:t>
            </a:r>
          </a:p>
          <a:p>
            <a:pPr marL="285750" lvl="0" indent="-285750">
              <a:buFont typeface="Arial" panose="020B0604020202020204" pitchFamily="34" charset="0"/>
              <a:buChar char="•"/>
            </a:pPr>
            <a:r>
              <a:rPr lang="en-US" dirty="0"/>
              <a:t>Regulate the use of higher efficiency products such as LED.</a:t>
            </a:r>
          </a:p>
        </p:txBody>
      </p:sp>
      <p:pic>
        <p:nvPicPr>
          <p:cNvPr id="12" name="Picture 2" descr="D:\Agha Saib\Presentation\wind-turbine (Afghanist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31" y="4571796"/>
            <a:ext cx="1631377" cy="1153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Agha Saib\Presentation\led-bulb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447" y="4293507"/>
            <a:ext cx="1608860" cy="14321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Agha Saib\Presentation\excess-power-equip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1" y="3150805"/>
            <a:ext cx="1619962" cy="1362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Agha Saib\Presentation\traffic jam kabu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9159" y="3150805"/>
            <a:ext cx="1608860" cy="107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88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DF4C23C6-7841-B14E-AA64-580D7580260A}"/>
              </a:ext>
            </a:extLst>
          </p:cNvPr>
          <p:cNvSpPr txBox="1">
            <a:spLocks/>
          </p:cNvSpPr>
          <p:nvPr/>
        </p:nvSpPr>
        <p:spPr>
          <a:xfrm>
            <a:off x="4976031" y="6033479"/>
            <a:ext cx="5259985"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800" b="1">
                <a:solidFill>
                  <a:schemeClr val="tx1">
                    <a:alpha val="80000"/>
                  </a:schemeClr>
                </a:solidFill>
              </a:rPr>
              <a:t>Energy </a:t>
            </a:r>
            <a:endParaRPr lang="en-US" sz="1800" b="1" dirty="0">
              <a:solidFill>
                <a:schemeClr val="tx1">
                  <a:alpha val="80000"/>
                </a:schemeClr>
              </a:solidFill>
            </a:endParaRPr>
          </a:p>
        </p:txBody>
      </p:sp>
      <p:sp>
        <p:nvSpPr>
          <p:cNvPr id="7" name="Rectangle 6">
            <a:extLst>
              <a:ext uri="{FF2B5EF4-FFF2-40B4-BE49-F238E27FC236}">
                <a16:creationId xmlns:a16="http://schemas.microsoft.com/office/drawing/2014/main" id="{A9EFAF45-60DB-4A74-81A4-C98AFC5B03BF}"/>
              </a:ext>
            </a:extLst>
          </p:cNvPr>
          <p:cNvSpPr/>
          <p:nvPr/>
        </p:nvSpPr>
        <p:spPr>
          <a:xfrm>
            <a:off x="4764004" y="1826567"/>
            <a:ext cx="2016787" cy="461665"/>
          </a:xfrm>
          <a:prstGeom prst="rect">
            <a:avLst/>
          </a:prstGeom>
        </p:spPr>
        <p:txBody>
          <a:bodyPr wrap="square">
            <a:spAutoFit/>
          </a:bodyPr>
          <a:lstStyle/>
          <a:p>
            <a:pPr lvl="0" algn="ctr"/>
            <a:r>
              <a:rPr lang="en-US" sz="2400" b="1" dirty="0"/>
              <a:t>Solar Energy</a:t>
            </a:r>
          </a:p>
        </p:txBody>
      </p:sp>
      <p:sp>
        <p:nvSpPr>
          <p:cNvPr id="8" name="Rectangle 7">
            <a:extLst>
              <a:ext uri="{FF2B5EF4-FFF2-40B4-BE49-F238E27FC236}">
                <a16:creationId xmlns:a16="http://schemas.microsoft.com/office/drawing/2014/main" id="{04A128FE-F23B-4DEA-BC9D-81CD2679E66A}"/>
              </a:ext>
            </a:extLst>
          </p:cNvPr>
          <p:cNvSpPr/>
          <p:nvPr/>
        </p:nvSpPr>
        <p:spPr>
          <a:xfrm>
            <a:off x="4976031" y="2551837"/>
            <a:ext cx="6939606" cy="2308324"/>
          </a:xfrm>
          <a:prstGeom prst="rect">
            <a:avLst/>
          </a:prstGeom>
        </p:spPr>
        <p:txBody>
          <a:bodyPr wrap="square">
            <a:spAutoFit/>
          </a:bodyPr>
          <a:lstStyle/>
          <a:p>
            <a:pPr marL="285750" lvl="0" indent="-285750">
              <a:buFont typeface="Arial" panose="020B0604020202020204" pitchFamily="34" charset="0"/>
              <a:buChar char="•"/>
            </a:pPr>
            <a:r>
              <a:rPr lang="en-US" dirty="0"/>
              <a:t>Solar energy is lauded as an inexhaustible </a:t>
            </a:r>
            <a:r>
              <a:rPr lang="en-US" dirty="0">
                <a:hlinkClick r:id="rId2"/>
              </a:rPr>
              <a:t>fuel source</a:t>
            </a:r>
            <a:r>
              <a:rPr lang="en-US" dirty="0"/>
              <a:t> that is pollution- and often noise-free. </a:t>
            </a:r>
          </a:p>
          <a:p>
            <a:pPr marL="285750" lvl="0" indent="-285750">
              <a:buFont typeface="Arial" panose="020B0604020202020204" pitchFamily="34" charset="0"/>
              <a:buChar char="•"/>
            </a:pPr>
            <a:r>
              <a:rPr lang="en-US" dirty="0"/>
              <a:t>solar energy use has surged at about 20 percent a year over the past 15 years, thanks to rapidly falling prices and gains in efficiency. </a:t>
            </a:r>
          </a:p>
          <a:p>
            <a:pPr marL="285750" lvl="0" indent="-285750">
              <a:buFont typeface="Arial" panose="020B0604020202020204" pitchFamily="34" charset="0"/>
              <a:buChar char="•"/>
            </a:pPr>
            <a:r>
              <a:rPr lang="en-US" dirty="0"/>
              <a:t>Afghanistan has the potential to produce over 222,000 MW of electricity by using </a:t>
            </a:r>
            <a:r>
              <a:rPr lang="en-US" dirty="0">
                <a:hlinkClick r:id="rId3" tooltip="Solar panel"/>
              </a:rPr>
              <a:t>solar panels</a:t>
            </a:r>
            <a:r>
              <a:rPr lang="en-US" dirty="0"/>
              <a:t>.</a:t>
            </a:r>
          </a:p>
          <a:p>
            <a:pPr marL="285750" lvl="0" indent="-285750">
              <a:buFont typeface="Arial" panose="020B0604020202020204" pitchFamily="34" charset="0"/>
              <a:buChar char="•"/>
            </a:pPr>
            <a:r>
              <a:rPr lang="en-US" dirty="0"/>
              <a:t>Solar energy can be harnessed by a single family home as well as in large solar farms.</a:t>
            </a:r>
          </a:p>
        </p:txBody>
      </p:sp>
      <p:sp>
        <p:nvSpPr>
          <p:cNvPr id="13" name="Slide Number Placeholder 3">
            <a:extLst>
              <a:ext uri="{FF2B5EF4-FFF2-40B4-BE49-F238E27FC236}">
                <a16:creationId xmlns:a16="http://schemas.microsoft.com/office/drawing/2014/main" id="{CC2ED7B7-EEA4-E145-A417-5B2C46867B0B}"/>
              </a:ext>
            </a:extLst>
          </p:cNvPr>
          <p:cNvSpPr txBox="1">
            <a:spLocks/>
          </p:cNvSpPr>
          <p:nvPr/>
        </p:nvSpPr>
        <p:spPr>
          <a:xfrm>
            <a:off x="10571516" y="6033479"/>
            <a:ext cx="78228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278FE9B-D2CC-4BD0-8257-FE5B6CB7953F}" type="slidenum">
              <a:rPr lang="en-US" sz="1800" b="1" smtClean="0">
                <a:solidFill>
                  <a:schemeClr val="tx1">
                    <a:alpha val="80000"/>
                  </a:schemeClr>
                </a:solidFill>
              </a:rPr>
              <a:pPr>
                <a:spcAft>
                  <a:spcPts val="600"/>
                </a:spcAft>
              </a:pPr>
              <a:t>29</a:t>
            </a:fld>
            <a:endParaRPr lang="en-US" sz="1800" b="1" dirty="0">
              <a:solidFill>
                <a:schemeClr val="tx1">
                  <a:alpha val="80000"/>
                </a:schemeClr>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D:\Agha Saib\Presentation\solar-power-photovoltaic-cells-d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27" y="2202541"/>
            <a:ext cx="3924779" cy="2615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16B12B-4B7F-5241-B753-5647FAD9EF15}"/>
              </a:ext>
            </a:extLst>
          </p:cNvPr>
          <p:cNvSpPr/>
          <p:nvPr/>
        </p:nvSpPr>
        <p:spPr>
          <a:xfrm>
            <a:off x="511646" y="1226403"/>
            <a:ext cx="3952568" cy="830997"/>
          </a:xfrm>
          <a:prstGeom prst="rect">
            <a:avLst/>
          </a:prstGeom>
        </p:spPr>
        <p:txBody>
          <a:bodyPr wrap="square">
            <a:spAutoFit/>
          </a:bodyPr>
          <a:lstStyle/>
          <a:p>
            <a:pPr lvl="0" algn="ctr"/>
            <a:r>
              <a:rPr lang="en-US" sz="2400" b="1" dirty="0"/>
              <a:t>Example of Short-Term Solution</a:t>
            </a:r>
          </a:p>
        </p:txBody>
      </p:sp>
    </p:spTree>
    <p:extLst>
      <p:ext uri="{BB962C8B-B14F-4D97-AF65-F5344CB8AC3E}">
        <p14:creationId xmlns:p14="http://schemas.microsoft.com/office/powerpoint/2010/main" val="356776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90784" y="1745760"/>
            <a:ext cx="6894396" cy="3366479"/>
          </a:xfrm>
        </p:spPr>
        <p:txBody>
          <a:bodyPr anchor="ctr">
            <a:normAutofit/>
          </a:bodyPr>
          <a:lstStyle/>
          <a:p>
            <a:r>
              <a:rPr lang="en-US" sz="2400" dirty="0"/>
              <a:t>Definition. Energy is defined as “The ability or power to do work (sustained physical or mental activity)”.</a:t>
            </a:r>
          </a:p>
          <a:p>
            <a:r>
              <a:rPr lang="en-US" sz="2400" dirty="0"/>
              <a:t>Modern civilization is possible because people have learned how to change energy from one form to another and then use it to do work. We use energy to move cars along roads and airplane through air, to cook food on stoves, to make ice in freezers, and to light our homes.</a:t>
            </a:r>
          </a:p>
        </p:txBody>
      </p:sp>
      <p:sp>
        <p:nvSpPr>
          <p:cNvPr id="2" name="Footer Placeholder 1">
            <a:extLst>
              <a:ext uri="{FF2B5EF4-FFF2-40B4-BE49-F238E27FC236}">
                <a16:creationId xmlns:a16="http://schemas.microsoft.com/office/drawing/2014/main" id="{488840CB-CCFC-D54C-98EE-C4DF4A2AEA15}"/>
              </a:ext>
            </a:extLst>
          </p:cNvPr>
          <p:cNvSpPr>
            <a:spLocks noGrp="1"/>
          </p:cNvSpPr>
          <p:nvPr>
            <p:ph type="ftr" sz="quarter" idx="11"/>
          </p:nvPr>
        </p:nvSpPr>
        <p:spPr>
          <a:xfrm>
            <a:off x="4976031" y="6033479"/>
            <a:ext cx="5259985" cy="365125"/>
          </a:xfrm>
        </p:spPr>
        <p:txBody>
          <a:bodyPr>
            <a:normAutofit lnSpcReduction="10000"/>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25B54AC5-82C7-204F-803E-D6D5D538EB76}"/>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3</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F2702EBD-F4A5-4060-8786-B1D784135A92}"/>
              </a:ext>
            </a:extLst>
          </p:cNvPr>
          <p:cNvSpPr/>
          <p:nvPr/>
        </p:nvSpPr>
        <p:spPr>
          <a:xfrm>
            <a:off x="1371310" y="2057400"/>
            <a:ext cx="2233240" cy="461665"/>
          </a:xfrm>
          <a:prstGeom prst="rect">
            <a:avLst/>
          </a:prstGeom>
        </p:spPr>
        <p:txBody>
          <a:bodyPr wrap="none">
            <a:spAutoFit/>
          </a:bodyPr>
          <a:lstStyle/>
          <a:p>
            <a:pPr lvl="0"/>
            <a:r>
              <a:rPr lang="en-US" sz="2400" b="1" dirty="0"/>
              <a:t>What is Energy?</a:t>
            </a:r>
            <a:endParaRPr lang="en-US" sz="2400" dirty="0"/>
          </a:p>
        </p:txBody>
      </p:sp>
      <p:pic>
        <p:nvPicPr>
          <p:cNvPr id="8" name="Picture 7">
            <a:extLst>
              <a:ext uri="{FF2B5EF4-FFF2-40B4-BE49-F238E27FC236}">
                <a16:creationId xmlns:a16="http://schemas.microsoft.com/office/drawing/2014/main" id="{A6E4E739-CC46-486E-87B1-C43150110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610" y="3206114"/>
            <a:ext cx="3088640" cy="1737360"/>
          </a:xfrm>
          <a:prstGeom prst="rect">
            <a:avLst/>
          </a:prstGeom>
        </p:spPr>
      </p:pic>
      <p:pic>
        <p:nvPicPr>
          <p:cNvPr id="6" name="Picture 5">
            <a:extLst>
              <a:ext uri="{FF2B5EF4-FFF2-40B4-BE49-F238E27FC236}">
                <a16:creationId xmlns:a16="http://schemas.microsoft.com/office/drawing/2014/main" id="{291EFB12-1DA9-EB40-8105-30FB8BD2435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7198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DF4C23C6-7841-B14E-AA64-580D7580260A}"/>
              </a:ext>
            </a:extLst>
          </p:cNvPr>
          <p:cNvSpPr txBox="1">
            <a:spLocks/>
          </p:cNvSpPr>
          <p:nvPr/>
        </p:nvSpPr>
        <p:spPr>
          <a:xfrm>
            <a:off x="4976031" y="6033479"/>
            <a:ext cx="5259985"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800" b="1">
                <a:solidFill>
                  <a:schemeClr val="tx1">
                    <a:alpha val="80000"/>
                  </a:schemeClr>
                </a:solidFill>
              </a:rPr>
              <a:t>Energy </a:t>
            </a:r>
            <a:endParaRPr lang="en-US" sz="1800" b="1" dirty="0">
              <a:solidFill>
                <a:schemeClr val="tx1">
                  <a:alpha val="80000"/>
                </a:schemeClr>
              </a:solidFill>
            </a:endParaRPr>
          </a:p>
        </p:txBody>
      </p:sp>
      <p:sp>
        <p:nvSpPr>
          <p:cNvPr id="7" name="Rectangle 6">
            <a:extLst>
              <a:ext uri="{FF2B5EF4-FFF2-40B4-BE49-F238E27FC236}">
                <a16:creationId xmlns:a16="http://schemas.microsoft.com/office/drawing/2014/main" id="{A9EFAF45-60DB-4A74-81A4-C98AFC5B03BF}"/>
              </a:ext>
            </a:extLst>
          </p:cNvPr>
          <p:cNvSpPr/>
          <p:nvPr/>
        </p:nvSpPr>
        <p:spPr>
          <a:xfrm>
            <a:off x="4796302" y="1521845"/>
            <a:ext cx="2146302" cy="461665"/>
          </a:xfrm>
          <a:prstGeom prst="rect">
            <a:avLst/>
          </a:prstGeom>
        </p:spPr>
        <p:txBody>
          <a:bodyPr wrap="square">
            <a:spAutoFit/>
          </a:bodyPr>
          <a:lstStyle/>
          <a:p>
            <a:pPr lvl="0" algn="ctr"/>
            <a:r>
              <a:rPr lang="en-US" sz="2400" b="1" dirty="0"/>
              <a:t>Wind Energy</a:t>
            </a:r>
          </a:p>
        </p:txBody>
      </p:sp>
      <p:sp>
        <p:nvSpPr>
          <p:cNvPr id="8" name="Rectangle 7">
            <a:extLst>
              <a:ext uri="{FF2B5EF4-FFF2-40B4-BE49-F238E27FC236}">
                <a16:creationId xmlns:a16="http://schemas.microsoft.com/office/drawing/2014/main" id="{04A128FE-F23B-4DEA-BC9D-81CD2679E66A}"/>
              </a:ext>
            </a:extLst>
          </p:cNvPr>
          <p:cNvSpPr/>
          <p:nvPr/>
        </p:nvSpPr>
        <p:spPr>
          <a:xfrm>
            <a:off x="4976031" y="1951672"/>
            <a:ext cx="6939606" cy="3693319"/>
          </a:xfrm>
          <a:prstGeom prst="rect">
            <a:avLst/>
          </a:prstGeom>
        </p:spPr>
        <p:txBody>
          <a:bodyPr wrap="square">
            <a:spAutoFit/>
          </a:bodyPr>
          <a:lstStyle/>
          <a:p>
            <a:pPr marL="285750" lvl="0" indent="-285750">
              <a:buFont typeface="Arial" panose="020B0604020202020204" pitchFamily="34" charset="0"/>
              <a:buChar char="•"/>
            </a:pPr>
            <a:r>
              <a:rPr lang="en-US" dirty="0"/>
              <a:t>Wind power is cost-effective. Land-based utility-scale wind is one of the lowest-priced energy sources.</a:t>
            </a:r>
          </a:p>
          <a:p>
            <a:pPr marL="285750" lvl="0" indent="-285750">
              <a:buFont typeface="Arial" panose="020B0604020202020204" pitchFamily="34" charset="0"/>
              <a:buChar char="•"/>
            </a:pPr>
            <a:r>
              <a:rPr lang="en-US" dirty="0"/>
              <a:t>It's a clean fuel source. Wind energy doesn't pollute the air like power plants that rely on combustion of fossil fuels, such as coal or natural gas,</a:t>
            </a:r>
          </a:p>
          <a:p>
            <a:pPr marL="285750" indent="-285750">
              <a:buFont typeface="Arial" panose="020B0604020202020204" pitchFamily="34" charset="0"/>
              <a:buChar char="•"/>
            </a:pPr>
            <a:r>
              <a:rPr lang="en-US" dirty="0"/>
              <a:t>United States Agency for International Development has teamed up with the United States National Renewable Energy Laboratory to develop a wind map of Herat province. They have identified approximately 158,000 megawatts of untapped potential wind energy. Installing wind turbine farms in Herat could provide electricity to much of western Afghanistan.</a:t>
            </a:r>
          </a:p>
          <a:p>
            <a:pPr marL="285750" indent="-285750">
              <a:buFont typeface="Arial" panose="020B0604020202020204" pitchFamily="34" charset="0"/>
              <a:buChar char="•"/>
            </a:pPr>
            <a:r>
              <a:rPr lang="en-US" dirty="0"/>
              <a:t>Wind energy can be harnessed in small application such as a single family home as well as in large wind farms.</a:t>
            </a:r>
          </a:p>
        </p:txBody>
      </p:sp>
      <p:sp>
        <p:nvSpPr>
          <p:cNvPr id="13" name="Slide Number Placeholder 3">
            <a:extLst>
              <a:ext uri="{FF2B5EF4-FFF2-40B4-BE49-F238E27FC236}">
                <a16:creationId xmlns:a16="http://schemas.microsoft.com/office/drawing/2014/main" id="{CC2ED7B7-EEA4-E145-A417-5B2C46867B0B}"/>
              </a:ext>
            </a:extLst>
          </p:cNvPr>
          <p:cNvSpPr txBox="1">
            <a:spLocks/>
          </p:cNvSpPr>
          <p:nvPr/>
        </p:nvSpPr>
        <p:spPr>
          <a:xfrm>
            <a:off x="10571516" y="6033479"/>
            <a:ext cx="78228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278FE9B-D2CC-4BD0-8257-FE5B6CB7953F}" type="slidenum">
              <a:rPr lang="en-US" sz="1800" b="1" smtClean="0">
                <a:solidFill>
                  <a:schemeClr val="tx1">
                    <a:alpha val="80000"/>
                  </a:schemeClr>
                </a:solidFill>
              </a:rPr>
              <a:pPr>
                <a:spcAft>
                  <a:spcPts val="600"/>
                </a:spcAft>
              </a:pPr>
              <a:t>30</a:t>
            </a:fld>
            <a:endParaRPr lang="en-US" sz="1800" b="1" dirty="0">
              <a:solidFill>
                <a:schemeClr val="tx1">
                  <a:alpha val="80000"/>
                </a:schemeClr>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D:\Agha Saib\Presentation\terrestrial-wind-far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28" y="2870921"/>
            <a:ext cx="3646312" cy="20893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8CDF3FA-3947-904A-B019-8D6E533A573E}"/>
              </a:ext>
            </a:extLst>
          </p:cNvPr>
          <p:cNvSpPr/>
          <p:nvPr/>
        </p:nvSpPr>
        <p:spPr>
          <a:xfrm>
            <a:off x="522000" y="1536173"/>
            <a:ext cx="3952568" cy="1077218"/>
          </a:xfrm>
          <a:prstGeom prst="rect">
            <a:avLst/>
          </a:prstGeom>
        </p:spPr>
        <p:txBody>
          <a:bodyPr wrap="square">
            <a:spAutoFit/>
          </a:bodyPr>
          <a:lstStyle/>
          <a:p>
            <a:pPr lvl="0" algn="ctr"/>
            <a:r>
              <a:rPr lang="en-US" sz="2400" b="1" dirty="0"/>
              <a:t>Example of Short-Term Solution</a:t>
            </a:r>
          </a:p>
          <a:p>
            <a:pPr lvl="0" algn="ctr"/>
            <a:r>
              <a:rPr lang="en-US" sz="1600" b="1" dirty="0"/>
              <a:t>(Continued)</a:t>
            </a:r>
          </a:p>
        </p:txBody>
      </p:sp>
    </p:spTree>
    <p:extLst>
      <p:ext uri="{BB962C8B-B14F-4D97-AF65-F5344CB8AC3E}">
        <p14:creationId xmlns:p14="http://schemas.microsoft.com/office/powerpoint/2010/main" val="211392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DF4C23C6-7841-B14E-AA64-580D7580260A}"/>
              </a:ext>
            </a:extLst>
          </p:cNvPr>
          <p:cNvSpPr txBox="1">
            <a:spLocks/>
          </p:cNvSpPr>
          <p:nvPr/>
        </p:nvSpPr>
        <p:spPr>
          <a:xfrm>
            <a:off x="4976031" y="6033479"/>
            <a:ext cx="5259985"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800" b="1">
                <a:solidFill>
                  <a:schemeClr val="tx1">
                    <a:alpha val="80000"/>
                  </a:schemeClr>
                </a:solidFill>
              </a:rPr>
              <a:t>Energy </a:t>
            </a:r>
            <a:endParaRPr lang="en-US" sz="1800" b="1" dirty="0">
              <a:solidFill>
                <a:schemeClr val="tx1">
                  <a:alpha val="80000"/>
                </a:schemeClr>
              </a:solidFill>
            </a:endParaRPr>
          </a:p>
        </p:txBody>
      </p:sp>
      <p:sp>
        <p:nvSpPr>
          <p:cNvPr id="7" name="Rectangle 6">
            <a:extLst>
              <a:ext uri="{FF2B5EF4-FFF2-40B4-BE49-F238E27FC236}">
                <a16:creationId xmlns:a16="http://schemas.microsoft.com/office/drawing/2014/main" id="{A9EFAF45-60DB-4A74-81A4-C98AFC5B03BF}"/>
              </a:ext>
            </a:extLst>
          </p:cNvPr>
          <p:cNvSpPr/>
          <p:nvPr/>
        </p:nvSpPr>
        <p:spPr>
          <a:xfrm>
            <a:off x="938280" y="1041879"/>
            <a:ext cx="3262754" cy="830997"/>
          </a:xfrm>
          <a:prstGeom prst="rect">
            <a:avLst/>
          </a:prstGeom>
        </p:spPr>
        <p:txBody>
          <a:bodyPr wrap="square">
            <a:spAutoFit/>
          </a:bodyPr>
          <a:lstStyle/>
          <a:p>
            <a:pPr lvl="0" algn="ctr"/>
            <a:r>
              <a:rPr lang="en-US" sz="2400" b="1" dirty="0"/>
              <a:t>Wind Intensity Locations in Afghanistan</a:t>
            </a:r>
          </a:p>
        </p:txBody>
      </p:sp>
      <p:sp>
        <p:nvSpPr>
          <p:cNvPr id="13" name="Slide Number Placeholder 3">
            <a:extLst>
              <a:ext uri="{FF2B5EF4-FFF2-40B4-BE49-F238E27FC236}">
                <a16:creationId xmlns:a16="http://schemas.microsoft.com/office/drawing/2014/main" id="{CC2ED7B7-EEA4-E145-A417-5B2C46867B0B}"/>
              </a:ext>
            </a:extLst>
          </p:cNvPr>
          <p:cNvSpPr txBox="1">
            <a:spLocks/>
          </p:cNvSpPr>
          <p:nvPr/>
        </p:nvSpPr>
        <p:spPr>
          <a:xfrm>
            <a:off x="10571516" y="6033479"/>
            <a:ext cx="78228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278FE9B-D2CC-4BD0-8257-FE5B6CB7953F}" type="slidenum">
              <a:rPr lang="en-US" sz="1800" b="1" smtClean="0">
                <a:solidFill>
                  <a:schemeClr val="tx1">
                    <a:alpha val="80000"/>
                  </a:schemeClr>
                </a:solidFill>
              </a:rPr>
              <a:pPr>
                <a:spcAft>
                  <a:spcPts val="600"/>
                </a:spcAft>
              </a:pPr>
              <a:t>31</a:t>
            </a:fld>
            <a:endParaRPr lang="en-US" sz="1800" b="1" dirty="0">
              <a:solidFill>
                <a:schemeClr val="tx1">
                  <a:alpha val="80000"/>
                </a:schemeClr>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D:\Agha Saib\Presentation\hindu 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277" y="2081179"/>
            <a:ext cx="2816761" cy="158442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Agha Saib\Presentation\win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277" y="3873910"/>
            <a:ext cx="2816753" cy="15844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gha Saib\Presentation\Figure 2.2.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5007646" y="1676746"/>
            <a:ext cx="5579390" cy="3781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gha Saib\Presentation\afghan map.jp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44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74081" y="1546860"/>
            <a:ext cx="4175760" cy="246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88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DF4C23C6-7841-B14E-AA64-580D7580260A}"/>
              </a:ext>
            </a:extLst>
          </p:cNvPr>
          <p:cNvSpPr txBox="1">
            <a:spLocks/>
          </p:cNvSpPr>
          <p:nvPr/>
        </p:nvSpPr>
        <p:spPr>
          <a:xfrm>
            <a:off x="4976031" y="6033479"/>
            <a:ext cx="5259985"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800" b="1">
                <a:solidFill>
                  <a:schemeClr val="tx1">
                    <a:alpha val="80000"/>
                  </a:schemeClr>
                </a:solidFill>
              </a:rPr>
              <a:t>Energy </a:t>
            </a:r>
            <a:endParaRPr lang="en-US" sz="1800" b="1" dirty="0">
              <a:solidFill>
                <a:schemeClr val="tx1">
                  <a:alpha val="80000"/>
                </a:schemeClr>
              </a:solidFill>
            </a:endParaRPr>
          </a:p>
        </p:txBody>
      </p:sp>
      <p:sp>
        <p:nvSpPr>
          <p:cNvPr id="7" name="Rectangle 6">
            <a:extLst>
              <a:ext uri="{FF2B5EF4-FFF2-40B4-BE49-F238E27FC236}">
                <a16:creationId xmlns:a16="http://schemas.microsoft.com/office/drawing/2014/main" id="{A9EFAF45-60DB-4A74-81A4-C98AFC5B03BF}"/>
              </a:ext>
            </a:extLst>
          </p:cNvPr>
          <p:cNvSpPr/>
          <p:nvPr/>
        </p:nvSpPr>
        <p:spPr>
          <a:xfrm>
            <a:off x="915547" y="1895467"/>
            <a:ext cx="3262754" cy="461665"/>
          </a:xfrm>
          <a:prstGeom prst="rect">
            <a:avLst/>
          </a:prstGeom>
        </p:spPr>
        <p:txBody>
          <a:bodyPr wrap="square">
            <a:spAutoFit/>
          </a:bodyPr>
          <a:lstStyle/>
          <a:p>
            <a:pPr lvl="0" algn="ctr"/>
            <a:r>
              <a:rPr lang="en-US" sz="2400" b="1" dirty="0"/>
              <a:t>Traffic Light</a:t>
            </a:r>
          </a:p>
        </p:txBody>
      </p:sp>
      <p:sp>
        <p:nvSpPr>
          <p:cNvPr id="13" name="Slide Number Placeholder 3">
            <a:extLst>
              <a:ext uri="{FF2B5EF4-FFF2-40B4-BE49-F238E27FC236}">
                <a16:creationId xmlns:a16="http://schemas.microsoft.com/office/drawing/2014/main" id="{CC2ED7B7-EEA4-E145-A417-5B2C46867B0B}"/>
              </a:ext>
            </a:extLst>
          </p:cNvPr>
          <p:cNvSpPr txBox="1">
            <a:spLocks/>
          </p:cNvSpPr>
          <p:nvPr/>
        </p:nvSpPr>
        <p:spPr>
          <a:xfrm>
            <a:off x="10571516" y="6033479"/>
            <a:ext cx="78228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278FE9B-D2CC-4BD0-8257-FE5B6CB7953F}" type="slidenum">
              <a:rPr lang="en-US" sz="1800" b="1" smtClean="0">
                <a:solidFill>
                  <a:schemeClr val="tx1">
                    <a:alpha val="80000"/>
                  </a:schemeClr>
                </a:solidFill>
              </a:rPr>
              <a:pPr>
                <a:spcAft>
                  <a:spcPts val="600"/>
                </a:spcAft>
              </a:pPr>
              <a:t>32</a:t>
            </a:fld>
            <a:endParaRPr lang="en-US" sz="1800" b="1" dirty="0">
              <a:solidFill>
                <a:schemeClr val="tx1">
                  <a:alpha val="80000"/>
                </a:schemeClr>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Agha Saib\Presentation\Solar_Traffic_Signal_L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199" b="1151"/>
          <a:stretch/>
        </p:blipFill>
        <p:spPr bwMode="auto">
          <a:xfrm>
            <a:off x="3333127" y="2751269"/>
            <a:ext cx="863890" cy="191874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4A128FE-F23B-4DEA-BC9D-81CD2679E66A}"/>
              </a:ext>
            </a:extLst>
          </p:cNvPr>
          <p:cNvSpPr/>
          <p:nvPr/>
        </p:nvSpPr>
        <p:spPr>
          <a:xfrm>
            <a:off x="4841727" y="1907757"/>
            <a:ext cx="6512072" cy="3139321"/>
          </a:xfrm>
          <a:prstGeom prst="rect">
            <a:avLst/>
          </a:prstGeom>
        </p:spPr>
        <p:txBody>
          <a:bodyPr wrap="square">
            <a:spAutoFit/>
          </a:bodyPr>
          <a:lstStyle/>
          <a:p>
            <a:pPr lvl="0"/>
            <a:r>
              <a:rPr lang="en-US" b="1" dirty="0"/>
              <a:t>Short-Term </a:t>
            </a:r>
          </a:p>
          <a:p>
            <a:pPr lvl="0"/>
            <a:endParaRPr lang="en-US" dirty="0"/>
          </a:p>
          <a:p>
            <a:pPr marL="285750" lvl="0" indent="-285750">
              <a:buFont typeface="Arial" panose="020B0604020202020204" pitchFamily="34" charset="0"/>
              <a:buChar char="•"/>
            </a:pPr>
            <a:r>
              <a:rPr lang="en-US" dirty="0"/>
              <a:t>Solar powered traffic lights can be used in temporary settings where a traffic signal is only needed for a set period of time.</a:t>
            </a:r>
          </a:p>
          <a:p>
            <a:pPr marL="285750" lvl="0" indent="-285750">
              <a:buFont typeface="Arial" panose="020B0604020202020204" pitchFamily="34" charset="0"/>
              <a:buChar char="•"/>
            </a:pPr>
            <a:r>
              <a:rPr lang="en-US" dirty="0"/>
              <a:t>Solar powered traffic lights and widespread around the world. They easily deployed, energy efficient, good for the environment, and require minimum maintenance.</a:t>
            </a:r>
          </a:p>
          <a:p>
            <a:pPr marL="285750" lvl="0" indent="-285750">
              <a:buFont typeface="Arial" panose="020B0604020202020204" pitchFamily="34" charset="0"/>
              <a:buChar char="•"/>
            </a:pPr>
            <a:r>
              <a:rPr lang="en-US" dirty="0"/>
              <a:t>solar power traffic light is no cabling and higher level of security than traditional traffic lights.</a:t>
            </a:r>
          </a:p>
          <a:p>
            <a:pPr marL="285750" lvl="0" indent="-285750">
              <a:buFont typeface="Arial" panose="020B0604020202020204" pitchFamily="34" charset="0"/>
              <a:buChar char="•"/>
            </a:pPr>
            <a:r>
              <a:rPr lang="en-US" dirty="0"/>
              <a:t>In Large cities such as Kabul help to reduce traffic congestion, save energy, and improve air quality.</a:t>
            </a:r>
          </a:p>
        </p:txBody>
      </p:sp>
      <p:pic>
        <p:nvPicPr>
          <p:cNvPr id="8" name="Picture 6" descr="D:\Agha Saib\Presentation\traffic jam kabu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414" y="2751269"/>
            <a:ext cx="2878118" cy="191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00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33</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04A128FE-F23B-4DEA-BC9D-81CD2679E66A}"/>
              </a:ext>
            </a:extLst>
          </p:cNvPr>
          <p:cNvSpPr/>
          <p:nvPr/>
        </p:nvSpPr>
        <p:spPr>
          <a:xfrm>
            <a:off x="4741905" y="2472898"/>
            <a:ext cx="6939606" cy="2246769"/>
          </a:xfrm>
          <a:prstGeom prst="rect">
            <a:avLst/>
          </a:prstGeom>
        </p:spPr>
        <p:txBody>
          <a:bodyPr wrap="square">
            <a:spAutoFit/>
          </a:bodyPr>
          <a:lstStyle/>
          <a:p>
            <a:r>
              <a:rPr lang="en-US" sz="2000" b="1" dirty="0"/>
              <a:t>Leasing Power Substations  </a:t>
            </a:r>
            <a:endParaRPr lang="en-US" sz="2000" dirty="0"/>
          </a:p>
          <a:p>
            <a:r>
              <a:rPr lang="en-US" sz="2000" dirty="0"/>
              <a:t>Waste and pilferage are some of the most common inefficiencies in the distribution of electrical power. One simple reform that would go a long way toward reducing these inefficiencies would be to allow private operators to run and maintain the many neighborhood substations in every town and city.</a:t>
            </a:r>
          </a:p>
          <a:p>
            <a:pPr lvl="0"/>
            <a:endParaRPr lang="en-US" sz="2000" dirty="0"/>
          </a:p>
        </p:txBody>
      </p:sp>
      <p:pic>
        <p:nvPicPr>
          <p:cNvPr id="12" name="Picture 11" descr="C:\Users\Aziz Azimi\Desktop\Road to prosperity\Pix For Azimi Sahib\collage\collage (4).jpg">
            <a:extLst>
              <a:ext uri="{FF2B5EF4-FFF2-40B4-BE49-F238E27FC236}">
                <a16:creationId xmlns:a16="http://schemas.microsoft.com/office/drawing/2014/main" id="{C0FD224A-B375-401D-B654-F113140DD1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154" y="2732396"/>
            <a:ext cx="3262753" cy="2437983"/>
          </a:xfrm>
          <a:prstGeom prst="rect">
            <a:avLst/>
          </a:prstGeom>
          <a:noFill/>
          <a:ln>
            <a:noFill/>
          </a:ln>
        </p:spPr>
      </p:pic>
      <p:sp>
        <p:nvSpPr>
          <p:cNvPr id="10" name="Rectangle 9">
            <a:extLst>
              <a:ext uri="{FF2B5EF4-FFF2-40B4-BE49-F238E27FC236}">
                <a16:creationId xmlns:a16="http://schemas.microsoft.com/office/drawing/2014/main" id="{095D7796-F176-EA46-A8C2-5024CDBEE629}"/>
              </a:ext>
            </a:extLst>
          </p:cNvPr>
          <p:cNvSpPr/>
          <p:nvPr/>
        </p:nvSpPr>
        <p:spPr>
          <a:xfrm>
            <a:off x="701728" y="1395680"/>
            <a:ext cx="3952568" cy="1077218"/>
          </a:xfrm>
          <a:prstGeom prst="rect">
            <a:avLst/>
          </a:prstGeom>
        </p:spPr>
        <p:txBody>
          <a:bodyPr wrap="square">
            <a:spAutoFit/>
          </a:bodyPr>
          <a:lstStyle/>
          <a:p>
            <a:pPr lvl="0" algn="ctr"/>
            <a:r>
              <a:rPr lang="en-US" sz="2400" b="1" dirty="0"/>
              <a:t>Example of Short-Term Solution</a:t>
            </a:r>
          </a:p>
          <a:p>
            <a:pPr lvl="0" algn="ctr"/>
            <a:r>
              <a:rPr lang="en-US" sz="1600" b="1" dirty="0"/>
              <a:t>(Continued)</a:t>
            </a:r>
          </a:p>
        </p:txBody>
      </p:sp>
    </p:spTree>
    <p:extLst>
      <p:ext uri="{BB962C8B-B14F-4D97-AF65-F5344CB8AC3E}">
        <p14:creationId xmlns:p14="http://schemas.microsoft.com/office/powerpoint/2010/main" val="78621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34</a:t>
            </a:fld>
            <a:endParaRPr lang="en-US" sz="1800" b="1" dirty="0">
              <a:solidFill>
                <a:schemeClr val="tx1">
                  <a:alpha val="80000"/>
                </a:schemeClr>
              </a:solidFill>
            </a:endParaRPr>
          </a:p>
        </p:txBody>
      </p:sp>
      <p:sp>
        <p:nvSpPr>
          <p:cNvPr id="6" name="Rectangle 5">
            <a:extLst>
              <a:ext uri="{FF2B5EF4-FFF2-40B4-BE49-F238E27FC236}">
                <a16:creationId xmlns:a16="http://schemas.microsoft.com/office/drawing/2014/main" id="{A9EFAF45-60DB-4A74-81A4-C98AFC5B03BF}"/>
              </a:ext>
            </a:extLst>
          </p:cNvPr>
          <p:cNvSpPr/>
          <p:nvPr/>
        </p:nvSpPr>
        <p:spPr>
          <a:xfrm>
            <a:off x="884183" y="1805940"/>
            <a:ext cx="3262754" cy="1015663"/>
          </a:xfrm>
          <a:prstGeom prst="rect">
            <a:avLst/>
          </a:prstGeom>
        </p:spPr>
        <p:txBody>
          <a:bodyPr wrap="square">
            <a:spAutoFit/>
          </a:bodyPr>
          <a:lstStyle/>
          <a:p>
            <a:pPr lvl="0" algn="ctr"/>
            <a:r>
              <a:rPr lang="en-US" sz="2400" b="1" dirty="0"/>
              <a:t>Example of Short-Term Solution</a:t>
            </a:r>
          </a:p>
          <a:p>
            <a:pPr lvl="0" algn="ctr"/>
            <a:r>
              <a:rPr lang="en-US" sz="1100" dirty="0"/>
              <a:t>(Continued) </a:t>
            </a:r>
            <a:endParaRPr lang="en-US" sz="1400" dirty="0"/>
          </a:p>
        </p:txBody>
      </p:sp>
      <p:sp>
        <p:nvSpPr>
          <p:cNvPr id="3" name="Rectangle 2">
            <a:extLst>
              <a:ext uri="{FF2B5EF4-FFF2-40B4-BE49-F238E27FC236}">
                <a16:creationId xmlns:a16="http://schemas.microsoft.com/office/drawing/2014/main" id="{32A7892E-7FC6-4698-A120-A41F4EBC49C7}"/>
              </a:ext>
            </a:extLst>
          </p:cNvPr>
          <p:cNvSpPr/>
          <p:nvPr/>
        </p:nvSpPr>
        <p:spPr>
          <a:xfrm>
            <a:off x="4769559" y="2459504"/>
            <a:ext cx="7191056" cy="1938992"/>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Arial" panose="020B0604020202020204" pitchFamily="34" charset="0"/>
              </a:rPr>
              <a:t>Micro/Nano Grid </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Calibri" panose="020F0502020204030204" pitchFamily="34" charset="0"/>
                <a:ea typeface="Calibri" panose="020F0502020204030204" pitchFamily="34" charset="0"/>
                <a:cs typeface="Arial" panose="020B0604020202020204" pitchFamily="34" charset="0"/>
              </a:rPr>
              <a:t>Purchasing power from private generators makes a great economic sense. </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ial" panose="020B0604020202020204" pitchFamily="34" charset="0"/>
              </a:rPr>
              <a:t>The initial investment in the generation segment of the overall power supply chain has already been made by the many generators that are available in Afghanistan today.  Operating with an eye on profitability forces great efficiency in the overall system.</a:t>
            </a:r>
          </a:p>
        </p:txBody>
      </p:sp>
      <p:pic>
        <p:nvPicPr>
          <p:cNvPr id="12" name="Picture 11" descr="C:\Users\Aziz Azimi\AppData\Local\Microsoft\Windows\Temporary Internet Files\Content.Outlook\EVPO7RCV\IMG_3908.JPG">
            <a:extLst>
              <a:ext uri="{FF2B5EF4-FFF2-40B4-BE49-F238E27FC236}">
                <a16:creationId xmlns:a16="http://schemas.microsoft.com/office/drawing/2014/main" id="{99D9A9F4-AE99-4B7B-A882-E3F86657B8E7}"/>
              </a:ext>
            </a:extLst>
          </p:cNvPr>
          <p:cNvPicPr/>
          <p:nvPr/>
        </p:nvPicPr>
        <p:blipFill rotWithShape="1">
          <a:blip r:embed="rId2" cstate="print">
            <a:extLst>
              <a:ext uri="{28A0092B-C50C-407E-A947-70E740481C1C}">
                <a14:useLocalDpi xmlns:a14="http://schemas.microsoft.com/office/drawing/2010/main" val="0"/>
              </a:ext>
            </a:extLst>
          </a:blip>
          <a:srcRect t="15913" b="12763"/>
          <a:stretch/>
        </p:blipFill>
        <p:spPr bwMode="auto">
          <a:xfrm>
            <a:off x="884184" y="3050202"/>
            <a:ext cx="3262753" cy="23104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364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35</a:t>
            </a:fld>
            <a:endParaRPr lang="en-US" sz="1800" b="1" dirty="0">
              <a:solidFill>
                <a:schemeClr val="tx1">
                  <a:alpha val="80000"/>
                </a:schemeClr>
              </a:solidFill>
            </a:endParaRPr>
          </a:p>
        </p:txBody>
      </p:sp>
      <p:sp>
        <p:nvSpPr>
          <p:cNvPr id="3" name="Rectangle 2">
            <a:extLst>
              <a:ext uri="{FF2B5EF4-FFF2-40B4-BE49-F238E27FC236}">
                <a16:creationId xmlns:a16="http://schemas.microsoft.com/office/drawing/2014/main" id="{32A7892E-7FC6-4698-A120-A41F4EBC49C7}"/>
              </a:ext>
            </a:extLst>
          </p:cNvPr>
          <p:cNvSpPr/>
          <p:nvPr/>
        </p:nvSpPr>
        <p:spPr>
          <a:xfrm>
            <a:off x="4776220" y="1302229"/>
            <a:ext cx="5950769" cy="4893647"/>
          </a:xfrm>
          <a:prstGeom prst="rect">
            <a:avLst/>
          </a:prstGeom>
        </p:spPr>
        <p:txBody>
          <a:bodyPr wrap="square">
            <a:spAutoFit/>
          </a:bodyPr>
          <a:lstStyle/>
          <a:p>
            <a:r>
              <a:rPr lang="en-US" b="1" dirty="0"/>
              <a:t>The Case for Compressed Natural Gas (CNG)</a:t>
            </a:r>
          </a:p>
          <a:p>
            <a:endParaRPr lang="en-US" dirty="0"/>
          </a:p>
          <a:p>
            <a:pPr marL="342900" lvl="0" indent="-342900">
              <a:buFont typeface="Arial" panose="020B0604020202020204" pitchFamily="34" charset="0"/>
              <a:buChar char="•"/>
            </a:pPr>
            <a:r>
              <a:rPr lang="en-US" dirty="0"/>
              <a:t>In the world today, natural gas is transported three ways: by pipeline, liquefied, and compressed.</a:t>
            </a:r>
          </a:p>
          <a:p>
            <a:pPr marL="342900" lvl="0" indent="-342900">
              <a:buFont typeface="Arial" panose="020B0604020202020204" pitchFamily="34" charset="0"/>
              <a:buChar char="•"/>
            </a:pPr>
            <a:r>
              <a:rPr lang="en-US" dirty="0"/>
              <a:t>CNG is the best replacement for diesel, petrol, and LPG. </a:t>
            </a:r>
          </a:p>
          <a:p>
            <a:pPr marL="342900" lvl="0" indent="-342900">
              <a:buFont typeface="Arial" panose="020B0604020202020204" pitchFamily="34" charset="0"/>
              <a:buChar char="•"/>
            </a:pPr>
            <a:r>
              <a:rPr lang="en-US" dirty="0"/>
              <a:t>CNG is used in the world in transportation, heating, electrification and others.</a:t>
            </a:r>
          </a:p>
          <a:p>
            <a:pPr marL="342900" indent="-342900">
              <a:buFont typeface="Arial" panose="020B0604020202020204" pitchFamily="34" charset="0"/>
              <a:buChar char="•"/>
            </a:pPr>
            <a:r>
              <a:rPr lang="en-US" dirty="0"/>
              <a:t>The same can be done here.</a:t>
            </a:r>
          </a:p>
          <a:p>
            <a:pPr marL="342900" indent="-342900">
              <a:buFont typeface="Arial" panose="020B0604020202020204" pitchFamily="34" charset="0"/>
              <a:buChar char="•"/>
            </a:pPr>
            <a:r>
              <a:rPr lang="en-US" b="1" dirty="0">
                <a:hlinkClick r:id="rId2"/>
              </a:rPr>
              <a:t>Production:</a:t>
            </a:r>
            <a:r>
              <a:rPr lang="en-US" b="1" dirty="0"/>
              <a:t> </a:t>
            </a:r>
            <a:r>
              <a:rPr lang="en-US" dirty="0"/>
              <a:t>164.2 million cu m (2017 est.)</a:t>
            </a:r>
            <a:br>
              <a:rPr lang="en-US" dirty="0"/>
            </a:br>
            <a:r>
              <a:rPr lang="en-US" dirty="0"/>
              <a:t>country comparison to the world: 79</a:t>
            </a:r>
          </a:p>
          <a:p>
            <a:pPr marL="342900" indent="-342900">
              <a:buFont typeface="Arial" panose="020B0604020202020204" pitchFamily="34" charset="0"/>
              <a:buChar char="•"/>
            </a:pPr>
            <a:r>
              <a:rPr lang="en-US" b="1" dirty="0">
                <a:hlinkClick r:id="rId3"/>
              </a:rPr>
              <a:t>consumption:</a:t>
            </a:r>
            <a:r>
              <a:rPr lang="en-US" b="1" dirty="0"/>
              <a:t> </a:t>
            </a:r>
            <a:r>
              <a:rPr lang="en-US" dirty="0"/>
              <a:t>164.2 million cu m (2017 est.)</a:t>
            </a:r>
            <a:br>
              <a:rPr lang="en-US" dirty="0"/>
            </a:br>
            <a:r>
              <a:rPr lang="en-US" dirty="0"/>
              <a:t>country comparison to the world: 108</a:t>
            </a:r>
          </a:p>
          <a:p>
            <a:pPr marL="342900" indent="-342900">
              <a:buFont typeface="Arial" panose="020B0604020202020204" pitchFamily="34" charset="0"/>
              <a:buChar char="•"/>
            </a:pPr>
            <a:r>
              <a:rPr lang="en-US" b="1" dirty="0">
                <a:hlinkClick r:id="rId4"/>
              </a:rPr>
              <a:t>Proven Reserves:</a:t>
            </a:r>
            <a:r>
              <a:rPr lang="en-US" b="1" dirty="0"/>
              <a:t> </a:t>
            </a:r>
            <a:r>
              <a:rPr lang="en-US" dirty="0"/>
              <a:t>49.55 billion cu m (1 January 2018 est.)</a:t>
            </a:r>
            <a:br>
              <a:rPr lang="en-US" dirty="0"/>
            </a:br>
            <a:r>
              <a:rPr lang="en-US" dirty="0"/>
              <a:t>country comparison to the world: 62 and at this rate it will takes us more than 300 years to deplete the proven reserves.</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descr="Image result for cng carrying trucks">
            <a:extLst>
              <a:ext uri="{FF2B5EF4-FFF2-40B4-BE49-F238E27FC236}">
                <a16:creationId xmlns:a16="http://schemas.microsoft.com/office/drawing/2014/main" id="{A9910702-C4F1-4759-AD51-17440148FF7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1728" y="2871020"/>
            <a:ext cx="3544321" cy="2203900"/>
          </a:xfrm>
          <a:prstGeom prst="rect">
            <a:avLst/>
          </a:prstGeom>
          <a:noFill/>
          <a:ln>
            <a:noFill/>
          </a:ln>
        </p:spPr>
      </p:pic>
      <p:sp>
        <p:nvSpPr>
          <p:cNvPr id="10" name="Rectangle 9">
            <a:extLst>
              <a:ext uri="{FF2B5EF4-FFF2-40B4-BE49-F238E27FC236}">
                <a16:creationId xmlns:a16="http://schemas.microsoft.com/office/drawing/2014/main" id="{FD6D289A-082D-2D47-B81D-946DEE003F8A}"/>
              </a:ext>
            </a:extLst>
          </p:cNvPr>
          <p:cNvSpPr/>
          <p:nvPr/>
        </p:nvSpPr>
        <p:spPr>
          <a:xfrm>
            <a:off x="701728" y="1395680"/>
            <a:ext cx="3952568" cy="1077218"/>
          </a:xfrm>
          <a:prstGeom prst="rect">
            <a:avLst/>
          </a:prstGeom>
        </p:spPr>
        <p:txBody>
          <a:bodyPr wrap="square">
            <a:spAutoFit/>
          </a:bodyPr>
          <a:lstStyle/>
          <a:p>
            <a:pPr lvl="0" algn="ctr"/>
            <a:r>
              <a:rPr lang="en-US" sz="2400" b="1" dirty="0"/>
              <a:t>Example of Short-Term Solution</a:t>
            </a:r>
          </a:p>
          <a:p>
            <a:pPr lvl="0" algn="ctr"/>
            <a:r>
              <a:rPr lang="en-US" sz="1600" b="1" dirty="0"/>
              <a:t>(Continued)</a:t>
            </a:r>
          </a:p>
        </p:txBody>
      </p:sp>
    </p:spTree>
    <p:extLst>
      <p:ext uri="{BB962C8B-B14F-4D97-AF65-F5344CB8AC3E}">
        <p14:creationId xmlns:p14="http://schemas.microsoft.com/office/powerpoint/2010/main" val="239142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36</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04A128FE-F23B-4DEA-BC9D-81CD2679E66A}"/>
              </a:ext>
            </a:extLst>
          </p:cNvPr>
          <p:cNvSpPr/>
          <p:nvPr/>
        </p:nvSpPr>
        <p:spPr>
          <a:xfrm>
            <a:off x="4762579" y="1668887"/>
            <a:ext cx="5686887" cy="4093428"/>
          </a:xfrm>
          <a:prstGeom prst="rect">
            <a:avLst/>
          </a:prstGeom>
        </p:spPr>
        <p:txBody>
          <a:bodyPr wrap="square">
            <a:spAutoFit/>
          </a:bodyPr>
          <a:lstStyle/>
          <a:p>
            <a:pPr lvl="0"/>
            <a:r>
              <a:rPr lang="en-US" sz="2000" b="1" dirty="0"/>
              <a:t>Long-Term Solutions (2 years and more)</a:t>
            </a:r>
          </a:p>
          <a:p>
            <a:pPr lvl="0"/>
            <a:endParaRPr lang="en-US" sz="2000" b="1" dirty="0"/>
          </a:p>
          <a:p>
            <a:pPr marL="285750" lvl="0" indent="-285750">
              <a:buFont typeface="Arial" panose="020B0604020202020204" pitchFamily="34" charset="0"/>
              <a:buChar char="•"/>
            </a:pPr>
            <a:r>
              <a:rPr lang="en-US" sz="2000" dirty="0"/>
              <a:t>Learn electricity demand for cities and rural areas by maintaining a comprehensive data base of 24 hour, seasonal, and yearly cycles.</a:t>
            </a:r>
          </a:p>
          <a:p>
            <a:pPr marL="285750" lvl="0" indent="-285750">
              <a:buFont typeface="Arial" panose="020B0604020202020204" pitchFamily="34" charset="0"/>
              <a:buChar char="•"/>
            </a:pPr>
            <a:r>
              <a:rPr lang="en-US" sz="2000" dirty="0"/>
              <a:t>Complete privatization of power generation, transmission and distribution industries.</a:t>
            </a:r>
          </a:p>
          <a:p>
            <a:pPr marL="285750" lvl="0" indent="-285750">
              <a:buFont typeface="Arial" panose="020B0604020202020204" pitchFamily="34" charset="0"/>
              <a:buChar char="•"/>
            </a:pPr>
            <a:r>
              <a:rPr lang="en-US" sz="2000" dirty="0"/>
              <a:t>Increase uses of natural gas for power generation, transportation, and home heating and cooling as well as reducing imported petroleum.</a:t>
            </a:r>
          </a:p>
          <a:p>
            <a:pPr marL="285750" lvl="0" indent="-285750">
              <a:buFont typeface="Arial" panose="020B0604020202020204" pitchFamily="34" charset="0"/>
              <a:buChar char="•"/>
            </a:pPr>
            <a:r>
              <a:rPr lang="en-US" sz="2000" dirty="0"/>
              <a:t>Large renewable energy farms (wind and solar)</a:t>
            </a:r>
          </a:p>
          <a:p>
            <a:pPr marL="285750" lvl="0" indent="-285750">
              <a:buFont typeface="Arial" panose="020B0604020202020204" pitchFamily="34" charset="0"/>
              <a:buChar char="•"/>
            </a:pPr>
            <a:r>
              <a:rPr lang="en-US" sz="2000" dirty="0"/>
              <a:t>Sign more favorable contracts with exporting countries based </a:t>
            </a:r>
          </a:p>
        </p:txBody>
      </p:sp>
      <p:sp>
        <p:nvSpPr>
          <p:cNvPr id="7" name="Oval 6"/>
          <p:cNvSpPr/>
          <p:nvPr/>
        </p:nvSpPr>
        <p:spPr>
          <a:xfrm>
            <a:off x="1113803" y="2576037"/>
            <a:ext cx="2876843" cy="27432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4A9773-1363-4945-88AD-7D4CCD777E3F}"/>
              </a:ext>
            </a:extLst>
          </p:cNvPr>
          <p:cNvSpPr/>
          <p:nvPr/>
        </p:nvSpPr>
        <p:spPr>
          <a:xfrm>
            <a:off x="457504" y="1651681"/>
            <a:ext cx="3952568" cy="461665"/>
          </a:xfrm>
          <a:prstGeom prst="rect">
            <a:avLst/>
          </a:prstGeom>
        </p:spPr>
        <p:txBody>
          <a:bodyPr wrap="square">
            <a:spAutoFit/>
          </a:bodyPr>
          <a:lstStyle/>
          <a:p>
            <a:pPr lvl="0" algn="ctr"/>
            <a:r>
              <a:rPr lang="en-US" sz="2400" b="1" dirty="0"/>
              <a:t>Long-Term Solution</a:t>
            </a:r>
          </a:p>
        </p:txBody>
      </p:sp>
    </p:spTree>
    <p:extLst>
      <p:ext uri="{BB962C8B-B14F-4D97-AF65-F5344CB8AC3E}">
        <p14:creationId xmlns:p14="http://schemas.microsoft.com/office/powerpoint/2010/main" val="314183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4C23C6-7841-B14E-AA64-580D7580260A}"/>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CC2ED7B7-EEA4-E145-A417-5B2C46867B0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37</a:t>
            </a:fld>
            <a:endParaRPr lang="en-US" sz="1800" b="1" dirty="0">
              <a:solidFill>
                <a:schemeClr val="tx1">
                  <a:alpha val="80000"/>
                </a:schemeClr>
              </a:solidFill>
            </a:endParaRPr>
          </a:p>
        </p:txBody>
      </p:sp>
      <p:sp>
        <p:nvSpPr>
          <p:cNvPr id="3" name="Rectangle 2">
            <a:extLst>
              <a:ext uri="{FF2B5EF4-FFF2-40B4-BE49-F238E27FC236}">
                <a16:creationId xmlns:a16="http://schemas.microsoft.com/office/drawing/2014/main" id="{313BE750-EBB1-495B-BD2E-3EFD0BEE373D}"/>
              </a:ext>
            </a:extLst>
          </p:cNvPr>
          <p:cNvSpPr/>
          <p:nvPr/>
        </p:nvSpPr>
        <p:spPr>
          <a:xfrm>
            <a:off x="1797626" y="2057400"/>
            <a:ext cx="1806905" cy="523220"/>
          </a:xfrm>
          <a:prstGeom prst="rect">
            <a:avLst/>
          </a:prstGeom>
        </p:spPr>
        <p:txBody>
          <a:bodyPr wrap="none">
            <a:spAutoFit/>
          </a:bodyPr>
          <a:lstStyle/>
          <a:p>
            <a:pPr lvl="0"/>
            <a:r>
              <a:rPr lang="en-US" sz="2800" b="1" dirty="0"/>
              <a:t>Conclusion</a:t>
            </a:r>
            <a:endParaRPr lang="en-US" sz="2000" dirty="0"/>
          </a:p>
        </p:txBody>
      </p:sp>
      <p:sp>
        <p:nvSpPr>
          <p:cNvPr id="7" name="Rectangle 6">
            <a:extLst>
              <a:ext uri="{FF2B5EF4-FFF2-40B4-BE49-F238E27FC236}">
                <a16:creationId xmlns:a16="http://schemas.microsoft.com/office/drawing/2014/main" id="{D7315B1C-0BE4-4AB7-A23F-F79BD1AC0588}"/>
              </a:ext>
            </a:extLst>
          </p:cNvPr>
          <p:cNvSpPr/>
          <p:nvPr/>
        </p:nvSpPr>
        <p:spPr>
          <a:xfrm>
            <a:off x="4866657" y="2713419"/>
            <a:ext cx="6096000" cy="1431161"/>
          </a:xfrm>
          <a:prstGeom prst="rect">
            <a:avLst/>
          </a:prstGeom>
        </p:spPr>
        <p:txBody>
          <a:bodyPr>
            <a:spAutoFit/>
          </a:bodyPr>
          <a:lstStyle/>
          <a:p>
            <a:r>
              <a:rPr lang="en-US" sz="2300" b="1" dirty="0"/>
              <a:t>Afghanistan is an energy rich country.  It has the potential not only to fulfil its own needs but to export energy to other countries as well.</a:t>
            </a:r>
          </a:p>
          <a:p>
            <a:endParaRPr lang="en-US" b="1" dirty="0"/>
          </a:p>
        </p:txBody>
      </p:sp>
      <p:pic>
        <p:nvPicPr>
          <p:cNvPr id="12" name="Picture 11">
            <a:extLst>
              <a:ext uri="{FF2B5EF4-FFF2-40B4-BE49-F238E27FC236}">
                <a16:creationId xmlns:a16="http://schemas.microsoft.com/office/drawing/2014/main" id="{3CFA2A6A-A7AA-4284-A566-29932DF34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061" y="3063240"/>
            <a:ext cx="2414036" cy="1737360"/>
          </a:xfrm>
          <a:prstGeom prst="rect">
            <a:avLst/>
          </a:prstGeom>
        </p:spPr>
      </p:pic>
    </p:spTree>
    <p:extLst>
      <p:ext uri="{BB962C8B-B14F-4D97-AF65-F5344CB8AC3E}">
        <p14:creationId xmlns:p14="http://schemas.microsoft.com/office/powerpoint/2010/main" val="28455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722804" y="1880151"/>
            <a:ext cx="6377769" cy="3097697"/>
          </a:xfrm>
        </p:spPr>
        <p:txBody>
          <a:bodyPr anchor="ctr">
            <a:normAutofit/>
          </a:bodyPr>
          <a:lstStyle/>
          <a:p>
            <a:r>
              <a:rPr lang="en-US" sz="2000" dirty="0"/>
              <a:t>The famous physicist of the twentieth century Albert Einstein in 1905 proved the paradox of </a:t>
            </a:r>
            <a:r>
              <a:rPr lang="en-US" sz="2000" b="1" dirty="0"/>
              <a:t>mass–energy equivalence</a:t>
            </a:r>
            <a:r>
              <a:rPr lang="en-US" sz="2000" dirty="0"/>
              <a:t> which states that anything having a </a:t>
            </a:r>
            <a:r>
              <a:rPr lang="en-US" sz="2000" u="sng" dirty="0">
                <a:solidFill>
                  <a:schemeClr val="tx2"/>
                </a:solidFill>
                <a:hlinkClick r:id="rId3" tooltip="Mass"/>
              </a:rPr>
              <a:t>mass</a:t>
            </a:r>
            <a:r>
              <a:rPr lang="en-US" sz="2000" dirty="0"/>
              <a:t> has an equivalent amount of </a:t>
            </a:r>
            <a:r>
              <a:rPr lang="en-US" sz="2000" u="sng" dirty="0">
                <a:hlinkClick r:id="rId4" tooltip="Energy"/>
              </a:rPr>
              <a:t>energy</a:t>
            </a:r>
            <a:r>
              <a:rPr lang="en-US" sz="2000" dirty="0"/>
              <a:t> and vice versa.  He proved this relation by his famous formula:</a:t>
            </a:r>
          </a:p>
          <a:p>
            <a:pPr marL="0" indent="0" algn="ctr">
              <a:buNone/>
            </a:pPr>
            <a:r>
              <a:rPr lang="en-US" sz="2000" b="1" dirty="0"/>
              <a:t>    E = mC</a:t>
            </a:r>
            <a:r>
              <a:rPr lang="en-US" sz="2000" b="1" baseline="30000" dirty="0"/>
              <a:t>2</a:t>
            </a:r>
            <a:endParaRPr lang="en-US" sz="2000" b="1" dirty="0"/>
          </a:p>
          <a:p>
            <a:r>
              <a:rPr lang="en-US" sz="2000" dirty="0"/>
              <a:t>This formula or relation makes the conversion of </a:t>
            </a:r>
            <a:r>
              <a:rPr lang="en-US" sz="2000" u="sng" dirty="0">
                <a:hlinkClick r:id="rId5" tooltip="Category:Units of mass"/>
              </a:rPr>
              <a:t>units of mass</a:t>
            </a:r>
            <a:r>
              <a:rPr lang="en-US" sz="2000" dirty="0"/>
              <a:t> to </a:t>
            </a:r>
            <a:r>
              <a:rPr lang="en-US" sz="2000" u="sng" dirty="0">
                <a:hlinkClick r:id="rId6" tooltip="Category:Units of energy"/>
              </a:rPr>
              <a:t>units of energy</a:t>
            </a:r>
            <a:r>
              <a:rPr lang="en-US" sz="2000" dirty="0"/>
              <a:t> (and vice versa) possible, no matter what </a:t>
            </a:r>
            <a:r>
              <a:rPr lang="en-US" sz="2000" u="sng" dirty="0">
                <a:hlinkClick r:id="rId7" tooltip="Systems of measurement"/>
              </a:rPr>
              <a:t>system of measurement units</a:t>
            </a:r>
            <a:r>
              <a:rPr lang="en-US" sz="2000" dirty="0"/>
              <a:t> is used.</a:t>
            </a:r>
          </a:p>
        </p:txBody>
      </p:sp>
      <p:sp>
        <p:nvSpPr>
          <p:cNvPr id="2" name="Footer Placeholder 1">
            <a:extLst>
              <a:ext uri="{FF2B5EF4-FFF2-40B4-BE49-F238E27FC236}">
                <a16:creationId xmlns:a16="http://schemas.microsoft.com/office/drawing/2014/main" id="{8546552E-11BC-5745-A859-8A4939BB678F}"/>
              </a:ext>
            </a:extLst>
          </p:cNvPr>
          <p:cNvSpPr>
            <a:spLocks noGrp="1"/>
          </p:cNvSpPr>
          <p:nvPr>
            <p:ph type="ftr" sz="quarter" idx="11"/>
          </p:nvPr>
        </p:nvSpPr>
        <p:spPr>
          <a:xfrm>
            <a:off x="4976031" y="6033479"/>
            <a:ext cx="5259985" cy="365125"/>
          </a:xfrm>
        </p:spPr>
        <p:txBody>
          <a:bodyPr>
            <a:normAutofit lnSpcReduction="10000"/>
          </a:bodyPr>
          <a:lstStyle/>
          <a:p>
            <a:pPr algn="l">
              <a:spcAft>
                <a:spcPts val="600"/>
              </a:spcAft>
            </a:pPr>
            <a:r>
              <a:rPr lang="en-US" sz="1800" b="1" dirty="0">
                <a:solidFill>
                  <a:schemeClr val="tx1">
                    <a:alpha val="80000"/>
                  </a:schemeClr>
                </a:solidFill>
              </a:rPr>
              <a:t>Energy </a:t>
            </a:r>
          </a:p>
        </p:txBody>
      </p:sp>
      <p:sp>
        <p:nvSpPr>
          <p:cNvPr id="3" name="Slide Number Placeholder 2">
            <a:extLst>
              <a:ext uri="{FF2B5EF4-FFF2-40B4-BE49-F238E27FC236}">
                <a16:creationId xmlns:a16="http://schemas.microsoft.com/office/drawing/2014/main" id="{E8E80B87-40E3-E845-88F4-D6540BE47BC6}"/>
              </a:ext>
            </a:extLst>
          </p:cNvPr>
          <p:cNvSpPr>
            <a:spLocks noGrp="1"/>
          </p:cNvSpPr>
          <p:nvPr>
            <p:ph type="sldNum" sz="quarter" idx="12"/>
          </p:nvPr>
        </p:nvSpPr>
        <p:spPr>
          <a:xfrm>
            <a:off x="10571516" y="6033479"/>
            <a:ext cx="782283" cy="365125"/>
          </a:xfrm>
        </p:spPr>
        <p:txBody>
          <a:bodyPr>
            <a:normAutofit lnSpcReduction="10000"/>
          </a:bodyPr>
          <a:lstStyle/>
          <a:p>
            <a:pPr>
              <a:spcAft>
                <a:spcPts val="600"/>
              </a:spcAft>
            </a:pPr>
            <a:fld id="{8278FE9B-D2CC-4BD0-8257-FE5B6CB7953F}" type="slidenum">
              <a:rPr lang="en-US" sz="1800" b="1">
                <a:solidFill>
                  <a:schemeClr val="tx1">
                    <a:alpha val="80000"/>
                  </a:schemeClr>
                </a:solidFill>
              </a:rPr>
              <a:pPr>
                <a:spcAft>
                  <a:spcPts val="600"/>
                </a:spcAft>
              </a:pPr>
              <a:t>4</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91A1191A-4E1E-4D20-B71B-CA5C22E8CECF}"/>
              </a:ext>
            </a:extLst>
          </p:cNvPr>
          <p:cNvSpPr/>
          <p:nvPr/>
        </p:nvSpPr>
        <p:spPr>
          <a:xfrm>
            <a:off x="906710" y="2057400"/>
            <a:ext cx="3230949" cy="461665"/>
          </a:xfrm>
          <a:prstGeom prst="rect">
            <a:avLst/>
          </a:prstGeom>
        </p:spPr>
        <p:txBody>
          <a:bodyPr wrap="none">
            <a:spAutoFit/>
          </a:bodyPr>
          <a:lstStyle/>
          <a:p>
            <a:pPr lvl="0"/>
            <a:r>
              <a:rPr lang="en-US" sz="2400" b="1" dirty="0"/>
              <a:t>Mass-Energy Equivalent</a:t>
            </a:r>
            <a:endParaRPr lang="en-US" sz="2400" dirty="0"/>
          </a:p>
        </p:txBody>
      </p:sp>
      <p:pic>
        <p:nvPicPr>
          <p:cNvPr id="7" name="Picture 6">
            <a:extLst>
              <a:ext uri="{FF2B5EF4-FFF2-40B4-BE49-F238E27FC236}">
                <a16:creationId xmlns:a16="http://schemas.microsoft.com/office/drawing/2014/main" id="{7BAC05DD-A071-427C-845B-CBCB4D78CB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2296" y="3133977"/>
            <a:ext cx="2779776" cy="1737360"/>
          </a:xfrm>
          <a:prstGeom prst="rect">
            <a:avLst/>
          </a:prstGeom>
        </p:spPr>
      </p:pic>
    </p:spTree>
    <p:extLst>
      <p:ext uri="{BB962C8B-B14F-4D97-AF65-F5344CB8AC3E}">
        <p14:creationId xmlns:p14="http://schemas.microsoft.com/office/powerpoint/2010/main" val="259317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741607" y="2057400"/>
            <a:ext cx="6169047" cy="2492829"/>
          </a:xfrm>
        </p:spPr>
        <p:txBody>
          <a:bodyPr anchor="ctr">
            <a:normAutofit/>
          </a:bodyPr>
          <a:lstStyle/>
          <a:p>
            <a:pPr lvl="0"/>
            <a:r>
              <a:rPr lang="en-US" sz="2400" dirty="0"/>
              <a:t>In </a:t>
            </a:r>
            <a:r>
              <a:rPr lang="en-US" sz="2400" u="sng" dirty="0">
                <a:hlinkClick r:id="rId2" tooltip="Physics"/>
              </a:rPr>
              <a:t>physics</a:t>
            </a:r>
            <a:r>
              <a:rPr lang="en-US" sz="2400" dirty="0"/>
              <a:t>, </a:t>
            </a:r>
            <a:r>
              <a:rPr lang="en-US" sz="2400" b="1" dirty="0"/>
              <a:t>energy</a:t>
            </a:r>
            <a:r>
              <a:rPr lang="en-US" sz="2400" dirty="0"/>
              <a:t> is the quantitative property that must be transferred to an object</a:t>
            </a:r>
            <a:r>
              <a:rPr lang="en-US" sz="2400" u="sng" dirty="0"/>
              <a:t> </a:t>
            </a:r>
            <a:r>
              <a:rPr lang="en-US" sz="2400" dirty="0"/>
              <a:t>in order to perform work on, or to heat the object. </a:t>
            </a:r>
          </a:p>
          <a:p>
            <a:pPr lvl="0"/>
            <a:r>
              <a:rPr lang="en-US" sz="2400" dirty="0"/>
              <a:t>Energy can be neither created nor destroyed but only changed from one form to another. </a:t>
            </a:r>
          </a:p>
        </p:txBody>
      </p:sp>
      <p:sp>
        <p:nvSpPr>
          <p:cNvPr id="2" name="Footer Placeholder 1">
            <a:extLst>
              <a:ext uri="{FF2B5EF4-FFF2-40B4-BE49-F238E27FC236}">
                <a16:creationId xmlns:a16="http://schemas.microsoft.com/office/drawing/2014/main" id="{CDE76D5D-DCC6-5B42-9072-19BFFDD01479}"/>
              </a:ext>
            </a:extLst>
          </p:cNvPr>
          <p:cNvSpPr>
            <a:spLocks noGrp="1"/>
          </p:cNvSpPr>
          <p:nvPr>
            <p:ph type="ftr" sz="quarter" idx="11"/>
          </p:nvPr>
        </p:nvSpPr>
        <p:spPr>
          <a:xfrm>
            <a:off x="4976031" y="6033479"/>
            <a:ext cx="5259985" cy="365125"/>
          </a:xfrm>
        </p:spPr>
        <p:txBody>
          <a:bodyPr>
            <a:normAutofit lnSpcReduction="10000"/>
          </a:bodyPr>
          <a:lstStyle/>
          <a:p>
            <a:pPr algn="l">
              <a:spcAft>
                <a:spcPts val="600"/>
              </a:spcAft>
            </a:pPr>
            <a:r>
              <a:rPr lang="en-US" sz="1800" b="1" dirty="0">
                <a:solidFill>
                  <a:schemeClr val="tx1">
                    <a:alpha val="80000"/>
                  </a:schemeClr>
                </a:solidFill>
              </a:rPr>
              <a:t>Energy </a:t>
            </a:r>
          </a:p>
        </p:txBody>
      </p:sp>
      <p:sp>
        <p:nvSpPr>
          <p:cNvPr id="3" name="Slide Number Placeholder 2">
            <a:extLst>
              <a:ext uri="{FF2B5EF4-FFF2-40B4-BE49-F238E27FC236}">
                <a16:creationId xmlns:a16="http://schemas.microsoft.com/office/drawing/2014/main" id="{DC945FDE-787B-6946-8FE4-D37770BF084B}"/>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5</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ED0CAE73-3398-42FC-AC17-C6F3F9661F30}"/>
              </a:ext>
            </a:extLst>
          </p:cNvPr>
          <p:cNvSpPr/>
          <p:nvPr/>
        </p:nvSpPr>
        <p:spPr>
          <a:xfrm>
            <a:off x="571640" y="2057400"/>
            <a:ext cx="4082656" cy="461665"/>
          </a:xfrm>
          <a:prstGeom prst="rect">
            <a:avLst/>
          </a:prstGeom>
        </p:spPr>
        <p:txBody>
          <a:bodyPr wrap="none">
            <a:spAutoFit/>
          </a:bodyPr>
          <a:lstStyle/>
          <a:p>
            <a:pPr lvl="0"/>
            <a:r>
              <a:rPr lang="en-US" sz="2400" b="1" dirty="0"/>
              <a:t>The Governing Laws of Energy </a:t>
            </a:r>
            <a:endParaRPr lang="en-US" sz="2400" dirty="0"/>
          </a:p>
        </p:txBody>
      </p:sp>
      <p:pic>
        <p:nvPicPr>
          <p:cNvPr id="14" name="Picture 13">
            <a:extLst>
              <a:ext uri="{FF2B5EF4-FFF2-40B4-BE49-F238E27FC236}">
                <a16:creationId xmlns:a16="http://schemas.microsoft.com/office/drawing/2014/main" id="{FB212A8C-459A-49FB-B08D-320A4D780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12" y="2805343"/>
            <a:ext cx="2194560" cy="2194560"/>
          </a:xfrm>
          <a:prstGeom prst="rect">
            <a:avLst/>
          </a:prstGeom>
        </p:spPr>
      </p:pic>
    </p:spTree>
    <p:extLst>
      <p:ext uri="{BB962C8B-B14F-4D97-AF65-F5344CB8AC3E}">
        <p14:creationId xmlns:p14="http://schemas.microsoft.com/office/powerpoint/2010/main" val="192172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806980" y="1834395"/>
            <a:ext cx="6377769" cy="3089258"/>
          </a:xfrm>
        </p:spPr>
        <p:txBody>
          <a:bodyPr anchor="ctr">
            <a:normAutofit/>
          </a:bodyPr>
          <a:lstStyle/>
          <a:p>
            <a:pPr marL="0" lvl="0" indent="0">
              <a:buNone/>
            </a:pPr>
            <a:r>
              <a:rPr lang="en-US" sz="2000" dirty="0"/>
              <a:t>There are two basic forms of energy – </a:t>
            </a:r>
            <a:r>
              <a:rPr lang="en-US" sz="2000" b="1" dirty="0"/>
              <a:t>Potential and Kinetic</a:t>
            </a:r>
            <a:endParaRPr lang="en-US" sz="2000" dirty="0"/>
          </a:p>
          <a:p>
            <a:pPr lvl="0" fontAlgn="base"/>
            <a:r>
              <a:rPr lang="en-US" sz="2000" b="1" dirty="0"/>
              <a:t>Potential Energy</a:t>
            </a:r>
            <a:r>
              <a:rPr lang="en-US" sz="2000" dirty="0"/>
              <a:t> is any type of stored energy. It can be </a:t>
            </a:r>
            <a:r>
              <a:rPr lang="en-US" sz="2000" b="1" u="sng" dirty="0">
                <a:hlinkClick r:id="rId3"/>
              </a:rPr>
              <a:t>chemical</a:t>
            </a:r>
            <a:r>
              <a:rPr lang="en-US" sz="2000" dirty="0"/>
              <a:t>, </a:t>
            </a:r>
            <a:r>
              <a:rPr lang="en-US" sz="2000" b="1" u="sng" dirty="0">
                <a:hlinkClick r:id="rId4"/>
              </a:rPr>
              <a:t>nuclear</a:t>
            </a:r>
            <a:r>
              <a:rPr lang="en-US" sz="2000" dirty="0"/>
              <a:t>, </a:t>
            </a:r>
            <a:r>
              <a:rPr lang="en-US" sz="2000" b="1" u="sng" dirty="0">
                <a:hlinkClick r:id="rId5"/>
              </a:rPr>
              <a:t>gravitational</a:t>
            </a:r>
            <a:r>
              <a:rPr lang="en-US" sz="2000" dirty="0"/>
              <a:t>, or </a:t>
            </a:r>
            <a:r>
              <a:rPr lang="en-US" sz="2000" b="1" u="sng" dirty="0">
                <a:hlinkClick r:id="rId6"/>
              </a:rPr>
              <a:t>mechanical</a:t>
            </a:r>
            <a:r>
              <a:rPr lang="en-US" sz="2000" dirty="0"/>
              <a:t>.</a:t>
            </a:r>
          </a:p>
          <a:p>
            <a:pPr lvl="0" fontAlgn="base"/>
            <a:r>
              <a:rPr lang="en-US" sz="2000" b="1" dirty="0"/>
              <a:t>Kinetic Energy</a:t>
            </a:r>
            <a:r>
              <a:rPr lang="en-US" sz="2000" dirty="0"/>
              <a:t> is found in movement. An airplane flying or a meteor plummeting each have kinetic energy. Even the tiniest things have kinetic energy, like atoms vibrating when they are </a:t>
            </a:r>
            <a:r>
              <a:rPr lang="en-US" sz="2000" b="1" u="sng" dirty="0"/>
              <a:t>hot</a:t>
            </a:r>
            <a:r>
              <a:rPr lang="en-US" sz="2000" dirty="0"/>
              <a:t> or when they transmit </a:t>
            </a:r>
            <a:r>
              <a:rPr lang="en-US" sz="2000" b="1" u="sng" dirty="0">
                <a:hlinkClick r:id="rId7"/>
              </a:rPr>
              <a:t>sound waves</a:t>
            </a:r>
            <a:r>
              <a:rPr lang="en-US" sz="2000" dirty="0"/>
              <a:t>. Electricity is the kinetic energy of flowing electrons between atoms.</a:t>
            </a:r>
          </a:p>
        </p:txBody>
      </p:sp>
      <p:sp>
        <p:nvSpPr>
          <p:cNvPr id="2" name="Footer Placeholder 1">
            <a:extLst>
              <a:ext uri="{FF2B5EF4-FFF2-40B4-BE49-F238E27FC236}">
                <a16:creationId xmlns:a16="http://schemas.microsoft.com/office/drawing/2014/main" id="{1D30E9C3-5886-6745-834D-906640ED90BE}"/>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3" name="Slide Number Placeholder 2">
            <a:extLst>
              <a:ext uri="{FF2B5EF4-FFF2-40B4-BE49-F238E27FC236}">
                <a16:creationId xmlns:a16="http://schemas.microsoft.com/office/drawing/2014/main" id="{3672EB50-1DB2-8442-9D7B-2EA85A8BA679}"/>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6</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685710B1-E4A9-40DE-89D0-12BA7B485C32}"/>
              </a:ext>
            </a:extLst>
          </p:cNvPr>
          <p:cNvSpPr/>
          <p:nvPr/>
        </p:nvSpPr>
        <p:spPr>
          <a:xfrm>
            <a:off x="1331271" y="2057400"/>
            <a:ext cx="2350405" cy="461665"/>
          </a:xfrm>
          <a:prstGeom prst="rect">
            <a:avLst/>
          </a:prstGeom>
        </p:spPr>
        <p:txBody>
          <a:bodyPr wrap="square">
            <a:spAutoFit/>
          </a:bodyPr>
          <a:lstStyle/>
          <a:p>
            <a:pPr lvl="0"/>
            <a:r>
              <a:rPr lang="en-US" sz="2400" b="1" dirty="0"/>
              <a:t>Forms of Energy</a:t>
            </a:r>
            <a:endParaRPr lang="en-US" sz="2400" dirty="0"/>
          </a:p>
        </p:txBody>
      </p:sp>
      <p:pic>
        <p:nvPicPr>
          <p:cNvPr id="8" name="Picture 7">
            <a:extLst>
              <a:ext uri="{FF2B5EF4-FFF2-40B4-BE49-F238E27FC236}">
                <a16:creationId xmlns:a16="http://schemas.microsoft.com/office/drawing/2014/main" id="{E2382E39-FB9D-47CB-AB84-6697F1FEB6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693" y="3003413"/>
            <a:ext cx="2743200" cy="1980629"/>
          </a:xfrm>
          <a:prstGeom prst="rect">
            <a:avLst/>
          </a:prstGeom>
        </p:spPr>
      </p:pic>
    </p:spTree>
    <p:extLst>
      <p:ext uri="{BB962C8B-B14F-4D97-AF65-F5344CB8AC3E}">
        <p14:creationId xmlns:p14="http://schemas.microsoft.com/office/powerpoint/2010/main" val="332010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820912" y="1588652"/>
            <a:ext cx="6377769" cy="3680694"/>
          </a:xfrm>
        </p:spPr>
        <p:txBody>
          <a:bodyPr anchor="ctr">
            <a:normAutofit/>
          </a:bodyPr>
          <a:lstStyle/>
          <a:p>
            <a:pPr marL="0" lvl="0" indent="0">
              <a:buNone/>
            </a:pPr>
            <a:r>
              <a:rPr lang="en-US" sz="2000" b="1" dirty="0"/>
              <a:t>Thermodynamics</a:t>
            </a:r>
            <a:r>
              <a:rPr lang="en-US" sz="2000" dirty="0"/>
              <a:t> is the branch of </a:t>
            </a:r>
            <a:r>
              <a:rPr lang="en-US" sz="2000" u="sng" dirty="0">
                <a:hlinkClick r:id="rId2" tooltip="Physics"/>
              </a:rPr>
              <a:t>physics</a:t>
            </a:r>
            <a:r>
              <a:rPr lang="en-US" sz="2000" dirty="0"/>
              <a:t> concerned with </a:t>
            </a:r>
            <a:r>
              <a:rPr lang="en-US" sz="2000" u="sng" dirty="0">
                <a:hlinkClick r:id="rId3" tooltip="Heat"/>
              </a:rPr>
              <a:t>heat</a:t>
            </a:r>
            <a:r>
              <a:rPr lang="en-US" sz="2000" dirty="0"/>
              <a:t> and </a:t>
            </a:r>
            <a:r>
              <a:rPr lang="en-US" sz="2000" u="sng" dirty="0">
                <a:hlinkClick r:id="rId4" tooltip="Temperature"/>
              </a:rPr>
              <a:t>temperature</a:t>
            </a:r>
            <a:r>
              <a:rPr lang="en-US" sz="2000" dirty="0"/>
              <a:t> and their relation to </a:t>
            </a:r>
            <a:r>
              <a:rPr lang="en-US" sz="2000" u="sng" dirty="0">
                <a:hlinkClick r:id="rId5" tooltip="Energy"/>
              </a:rPr>
              <a:t>energy</a:t>
            </a:r>
            <a:r>
              <a:rPr lang="en-US" sz="2000" dirty="0"/>
              <a:t> and </a:t>
            </a:r>
            <a:r>
              <a:rPr lang="en-US" sz="2000" u="sng" dirty="0">
                <a:hlinkClick r:id="rId6" tooltip="Work (thermodynamics)"/>
              </a:rPr>
              <a:t>work</a:t>
            </a:r>
            <a:r>
              <a:rPr lang="en-US" sz="2000" dirty="0"/>
              <a:t>. The behavior of these quantities is governed by the </a:t>
            </a:r>
            <a:r>
              <a:rPr lang="en-US" sz="2000" u="sng" dirty="0">
                <a:hlinkClick r:id="rId7" tooltip="Four laws of thermodynamics"/>
              </a:rPr>
              <a:t>four laws of thermodynamics</a:t>
            </a:r>
            <a:r>
              <a:rPr lang="en-US" sz="2000" dirty="0"/>
              <a:t>, irrespective of the composition or specific properties of the material or system in question. The laws of thermodynamics are explained in terms of </a:t>
            </a:r>
            <a:r>
              <a:rPr lang="en-US" sz="2000" u="sng" dirty="0">
                <a:hlinkClick r:id="rId8" tooltip="Macroscopic"/>
              </a:rPr>
              <a:t>macroscopic</a:t>
            </a:r>
            <a:r>
              <a:rPr lang="en-US" sz="2000" dirty="0"/>
              <a:t> constituents by </a:t>
            </a:r>
            <a:r>
              <a:rPr lang="en-US" sz="2000" u="sng" dirty="0">
                <a:hlinkClick r:id="rId9" tooltip="Statistical mechanics"/>
              </a:rPr>
              <a:t>statistical mechanics</a:t>
            </a:r>
            <a:r>
              <a:rPr lang="en-US" sz="2000" dirty="0"/>
              <a:t>. Thermodynamics applies to a wide variety of topics in </a:t>
            </a:r>
            <a:r>
              <a:rPr lang="en-US" sz="2000" u="sng" dirty="0">
                <a:hlinkClick r:id="rId10" tooltip="Science"/>
              </a:rPr>
              <a:t>science</a:t>
            </a:r>
            <a:r>
              <a:rPr lang="en-US" sz="2000" dirty="0"/>
              <a:t> and </a:t>
            </a:r>
            <a:r>
              <a:rPr lang="en-US" sz="2000" u="sng" dirty="0">
                <a:hlinkClick r:id="rId11" tooltip="Engineering"/>
              </a:rPr>
              <a:t>engineering</a:t>
            </a:r>
            <a:r>
              <a:rPr lang="en-US" sz="2000" dirty="0"/>
              <a:t>, especially </a:t>
            </a:r>
            <a:r>
              <a:rPr lang="en-US" sz="2000" u="sng" dirty="0">
                <a:hlinkClick r:id="rId12" tooltip="Physical chemistry"/>
              </a:rPr>
              <a:t>physical chemistry</a:t>
            </a:r>
            <a:r>
              <a:rPr lang="en-US" sz="2000" dirty="0"/>
              <a:t>, </a:t>
            </a:r>
            <a:r>
              <a:rPr lang="en-US" sz="2000" u="sng" dirty="0">
                <a:hlinkClick r:id="rId13" tooltip="Chemical engineering"/>
              </a:rPr>
              <a:t>chemical engineering</a:t>
            </a:r>
            <a:r>
              <a:rPr lang="en-US" sz="2000" dirty="0"/>
              <a:t> and </a:t>
            </a:r>
            <a:r>
              <a:rPr lang="en-US" sz="2000" u="sng" dirty="0">
                <a:hlinkClick r:id="rId14" tooltip="Mechanical engineering"/>
              </a:rPr>
              <a:t>mechanical engineering</a:t>
            </a:r>
            <a:r>
              <a:rPr lang="en-US" sz="2000" dirty="0"/>
              <a:t>.</a:t>
            </a:r>
          </a:p>
        </p:txBody>
      </p:sp>
      <p:sp>
        <p:nvSpPr>
          <p:cNvPr id="2" name="Footer Placeholder 1">
            <a:extLst>
              <a:ext uri="{FF2B5EF4-FFF2-40B4-BE49-F238E27FC236}">
                <a16:creationId xmlns:a16="http://schemas.microsoft.com/office/drawing/2014/main" id="{FC5397EF-4A27-414B-AE00-441E736AE448}"/>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3" name="Slide Number Placeholder 2">
            <a:extLst>
              <a:ext uri="{FF2B5EF4-FFF2-40B4-BE49-F238E27FC236}">
                <a16:creationId xmlns:a16="http://schemas.microsoft.com/office/drawing/2014/main" id="{7B9B9089-9A2A-BC42-817B-B5957781DD17}"/>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7</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970EAABF-10ED-42AB-904E-B2BA413B45BC}"/>
              </a:ext>
            </a:extLst>
          </p:cNvPr>
          <p:cNvSpPr/>
          <p:nvPr/>
        </p:nvSpPr>
        <p:spPr>
          <a:xfrm>
            <a:off x="579884" y="1846087"/>
            <a:ext cx="3816092" cy="1200329"/>
          </a:xfrm>
          <a:prstGeom prst="rect">
            <a:avLst/>
          </a:prstGeom>
        </p:spPr>
        <p:txBody>
          <a:bodyPr wrap="square">
            <a:spAutoFit/>
          </a:bodyPr>
          <a:lstStyle/>
          <a:p>
            <a:pPr lvl="0" algn="ctr"/>
            <a:r>
              <a:rPr lang="en-US" sz="2400" b="1" dirty="0"/>
              <a:t>For the purpose of today’s conversation, I like to introduce Thermodynamics</a:t>
            </a:r>
            <a:endParaRPr lang="en-US" sz="2400" dirty="0"/>
          </a:p>
        </p:txBody>
      </p:sp>
      <p:pic>
        <p:nvPicPr>
          <p:cNvPr id="10" name="Picture 9">
            <a:extLst>
              <a:ext uri="{FF2B5EF4-FFF2-40B4-BE49-F238E27FC236}">
                <a16:creationId xmlns:a16="http://schemas.microsoft.com/office/drawing/2014/main" id="{5D5D514A-2817-4D53-859F-741BEEC98F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3901" y="3428999"/>
            <a:ext cx="3088640" cy="1737360"/>
          </a:xfrm>
          <a:prstGeom prst="rect">
            <a:avLst/>
          </a:prstGeom>
        </p:spPr>
      </p:pic>
    </p:spTree>
    <p:extLst>
      <p:ext uri="{BB962C8B-B14F-4D97-AF65-F5344CB8AC3E}">
        <p14:creationId xmlns:p14="http://schemas.microsoft.com/office/powerpoint/2010/main" val="121444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743121" y="1690616"/>
            <a:ext cx="6894402" cy="3705207"/>
          </a:xfrm>
        </p:spPr>
        <p:txBody>
          <a:bodyPr anchor="ctr">
            <a:normAutofit/>
          </a:bodyPr>
          <a:lstStyle/>
          <a:p>
            <a:pPr marL="0" lvl="0" indent="0">
              <a:buNone/>
            </a:pPr>
            <a:r>
              <a:rPr lang="en-US" sz="2000" dirty="0"/>
              <a:t>The </a:t>
            </a:r>
            <a:r>
              <a:rPr lang="en-US" sz="2000" b="1" dirty="0"/>
              <a:t>first law of </a:t>
            </a:r>
            <a:r>
              <a:rPr lang="en-US" sz="2000" b="1" u="sng" dirty="0">
                <a:hlinkClick r:id="rId2" tooltip="Thermodynamics"/>
              </a:rPr>
              <a:t>thermodynamics</a:t>
            </a:r>
            <a:r>
              <a:rPr lang="en-US" sz="2000" dirty="0"/>
              <a:t> is a version of the law of </a:t>
            </a:r>
            <a:r>
              <a:rPr lang="en-US" sz="2000" u="sng" dirty="0">
                <a:hlinkClick r:id="rId3" tooltip="Conservation of energy"/>
              </a:rPr>
              <a:t>conservation of energy</a:t>
            </a:r>
            <a:r>
              <a:rPr lang="en-US" sz="2000" dirty="0"/>
              <a:t>, adapted for </a:t>
            </a:r>
            <a:r>
              <a:rPr lang="en-US" sz="2000" u="sng" dirty="0">
                <a:hlinkClick r:id="rId4" tooltip="Thermodynamic system"/>
              </a:rPr>
              <a:t>thermodynamic systems</a:t>
            </a:r>
            <a:r>
              <a:rPr lang="en-US" sz="2000" dirty="0"/>
              <a:t>. The law of conservation of energy states that the total </a:t>
            </a:r>
            <a:r>
              <a:rPr lang="en-US" sz="2000" u="sng" dirty="0">
                <a:hlinkClick r:id="rId5" tooltip="Energy"/>
              </a:rPr>
              <a:t>energy</a:t>
            </a:r>
            <a:r>
              <a:rPr lang="en-US" sz="2000" dirty="0"/>
              <a:t> of an </a:t>
            </a:r>
            <a:r>
              <a:rPr lang="en-US" sz="2000" u="sng" dirty="0">
                <a:hlinkClick r:id="rId6" tooltip="Isolated system"/>
              </a:rPr>
              <a:t>isolated system</a:t>
            </a:r>
            <a:r>
              <a:rPr lang="en-US" sz="2000" dirty="0"/>
              <a:t> is constant; energy can be transformed from one form to another, but can be neither created nor destroyed. The first law is often formulated.</a:t>
            </a:r>
            <a:r>
              <a:rPr lang="en-US" sz="2000" baseline="30000" dirty="0"/>
              <a:t> </a:t>
            </a:r>
            <a:endParaRPr lang="en-US" sz="2000" b="1" dirty="0"/>
          </a:p>
          <a:p>
            <a:pPr marL="0" indent="0" algn="ctr">
              <a:buNone/>
            </a:pPr>
            <a:r>
              <a:rPr lang="en-US" sz="2400" b="1" dirty="0"/>
              <a:t>Q = U + </a:t>
            </a:r>
            <a:r>
              <a:rPr lang="en-US" sz="2400" b="1" dirty="0" err="1"/>
              <a:t>pV</a:t>
            </a:r>
            <a:r>
              <a:rPr lang="en-US" sz="2400" b="1" dirty="0"/>
              <a:t> (or Work)</a:t>
            </a:r>
            <a:endParaRPr lang="en-US" sz="2400" dirty="0"/>
          </a:p>
          <a:p>
            <a:r>
              <a:rPr lang="en-US" sz="2000" dirty="0"/>
              <a:t>The unit of measurement for enthalpy in different systems are Joules, BTU and calorie; 1BTU = 1,054 Joules and 1BTU = 252 calories.</a:t>
            </a:r>
          </a:p>
        </p:txBody>
      </p:sp>
      <p:sp>
        <p:nvSpPr>
          <p:cNvPr id="2" name="Footer Placeholder 1">
            <a:extLst>
              <a:ext uri="{FF2B5EF4-FFF2-40B4-BE49-F238E27FC236}">
                <a16:creationId xmlns:a16="http://schemas.microsoft.com/office/drawing/2014/main" id="{FC5397EF-4A27-414B-AE00-441E736AE448}"/>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3" name="Slide Number Placeholder 2">
            <a:extLst>
              <a:ext uri="{FF2B5EF4-FFF2-40B4-BE49-F238E27FC236}">
                <a16:creationId xmlns:a16="http://schemas.microsoft.com/office/drawing/2014/main" id="{7B9B9089-9A2A-BC42-817B-B5957781DD17}"/>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8</a:t>
            </a:fld>
            <a:endParaRPr lang="en-US" sz="1800" b="1" dirty="0">
              <a:solidFill>
                <a:schemeClr val="tx1">
                  <a:alpha val="80000"/>
                </a:schemeClr>
              </a:solidFill>
            </a:endParaRPr>
          </a:p>
        </p:txBody>
      </p:sp>
      <p:sp>
        <p:nvSpPr>
          <p:cNvPr id="5" name="TextBox 4">
            <a:extLst>
              <a:ext uri="{FF2B5EF4-FFF2-40B4-BE49-F238E27FC236}">
                <a16:creationId xmlns:a16="http://schemas.microsoft.com/office/drawing/2014/main" id="{3456FCC7-5DAA-5746-9BB4-EDC1ABBE0B2C}"/>
              </a:ext>
            </a:extLst>
          </p:cNvPr>
          <p:cNvSpPr txBox="1"/>
          <p:nvPr/>
        </p:nvSpPr>
        <p:spPr>
          <a:xfrm>
            <a:off x="1032404" y="2057400"/>
            <a:ext cx="3461023" cy="1200329"/>
          </a:xfrm>
          <a:prstGeom prst="rect">
            <a:avLst/>
          </a:prstGeom>
          <a:noFill/>
        </p:spPr>
        <p:txBody>
          <a:bodyPr wrap="square" rtlCol="0">
            <a:spAutoFit/>
          </a:bodyPr>
          <a:lstStyle/>
          <a:p>
            <a:pPr algn="ctr"/>
            <a:r>
              <a:rPr lang="en-US" sz="2400" b="1" dirty="0"/>
              <a:t>The First of Law Thermodynamics or Enthalpy</a:t>
            </a:r>
          </a:p>
        </p:txBody>
      </p:sp>
      <p:pic>
        <p:nvPicPr>
          <p:cNvPr id="13" name="Picture 12">
            <a:extLst>
              <a:ext uri="{FF2B5EF4-FFF2-40B4-BE49-F238E27FC236}">
                <a16:creationId xmlns:a16="http://schemas.microsoft.com/office/drawing/2014/main" id="{AA276CE5-F323-45B7-B26B-A69EE58928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7936" y="3429000"/>
            <a:ext cx="2820173" cy="1645920"/>
          </a:xfrm>
          <a:prstGeom prst="rect">
            <a:avLst/>
          </a:prstGeom>
        </p:spPr>
      </p:pic>
    </p:spTree>
    <p:extLst>
      <p:ext uri="{BB962C8B-B14F-4D97-AF65-F5344CB8AC3E}">
        <p14:creationId xmlns:p14="http://schemas.microsoft.com/office/powerpoint/2010/main" val="239142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20000"/>
              <a:lumOff val="8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23616" y="1603372"/>
            <a:ext cx="6377769" cy="4065322"/>
          </a:xfrm>
        </p:spPr>
        <p:txBody>
          <a:bodyPr anchor="ctr">
            <a:normAutofit/>
          </a:bodyPr>
          <a:lstStyle/>
          <a:p>
            <a:r>
              <a:rPr lang="en-US" sz="2000" dirty="0"/>
              <a:t>The primary energy sources are classified as renewable or nonrenewable. Renewable and nonrenewable energy can be converted into secondary energy sources such as electricity and hydrogen.</a:t>
            </a:r>
          </a:p>
          <a:p>
            <a:pPr lvl="0"/>
            <a:r>
              <a:rPr lang="en-US" sz="2000" dirty="0"/>
              <a:t>Nonrenewable energy sources are coal, petroleum, natural gas, and uranium are examples of nonrenewable energy sources.</a:t>
            </a:r>
          </a:p>
          <a:p>
            <a:pPr lvl="0"/>
            <a:r>
              <a:rPr lang="en-US" sz="2000" dirty="0"/>
              <a:t>Renewable energy sources include biomass, geothermal energy, hydropower, solar energy, and wind energy. They are called </a:t>
            </a:r>
            <a:r>
              <a:rPr lang="en-US" sz="2000" u="sng" dirty="0">
                <a:hlinkClick r:id="rId2"/>
              </a:rPr>
              <a:t>renewable</a:t>
            </a:r>
            <a:r>
              <a:rPr lang="en-US" sz="2000" dirty="0"/>
              <a:t> energy sources because they are naturally replenished regularly.</a:t>
            </a:r>
          </a:p>
        </p:txBody>
      </p:sp>
      <p:sp>
        <p:nvSpPr>
          <p:cNvPr id="2" name="Footer Placeholder 1">
            <a:extLst>
              <a:ext uri="{FF2B5EF4-FFF2-40B4-BE49-F238E27FC236}">
                <a16:creationId xmlns:a16="http://schemas.microsoft.com/office/drawing/2014/main" id="{4B6D9312-46ED-2541-AF7E-FE8EF937CB1F}"/>
              </a:ext>
            </a:extLst>
          </p:cNvPr>
          <p:cNvSpPr>
            <a:spLocks noGrp="1"/>
          </p:cNvSpPr>
          <p:nvPr>
            <p:ph type="ftr" sz="quarter" idx="11"/>
          </p:nvPr>
        </p:nvSpPr>
        <p:spPr>
          <a:xfrm>
            <a:off x="4976031" y="6033479"/>
            <a:ext cx="5259985" cy="365125"/>
          </a:xfrm>
        </p:spPr>
        <p:txBody>
          <a:bodyPr>
            <a:noAutofit/>
          </a:bodyPr>
          <a:lstStyle/>
          <a:p>
            <a:pPr algn="l">
              <a:spcAft>
                <a:spcPts val="600"/>
              </a:spcAft>
            </a:pPr>
            <a:r>
              <a:rPr lang="en-US" sz="1800" b="1" dirty="0">
                <a:solidFill>
                  <a:schemeClr val="tx1">
                    <a:alpha val="80000"/>
                  </a:schemeClr>
                </a:solidFill>
              </a:rPr>
              <a:t>Energy </a:t>
            </a:r>
          </a:p>
        </p:txBody>
      </p:sp>
      <p:sp>
        <p:nvSpPr>
          <p:cNvPr id="4" name="Slide Number Placeholder 3">
            <a:extLst>
              <a:ext uri="{FF2B5EF4-FFF2-40B4-BE49-F238E27FC236}">
                <a16:creationId xmlns:a16="http://schemas.microsoft.com/office/drawing/2014/main" id="{D3EE13D4-C9FE-4F40-B0B2-7BAF96650FB1}"/>
              </a:ext>
            </a:extLst>
          </p:cNvPr>
          <p:cNvSpPr>
            <a:spLocks noGrp="1"/>
          </p:cNvSpPr>
          <p:nvPr>
            <p:ph type="sldNum" sz="quarter" idx="12"/>
          </p:nvPr>
        </p:nvSpPr>
        <p:spPr>
          <a:xfrm>
            <a:off x="10571516" y="6033479"/>
            <a:ext cx="782283" cy="365125"/>
          </a:xfrm>
        </p:spPr>
        <p:txBody>
          <a:bodyPr>
            <a:noAutofit/>
          </a:bodyPr>
          <a:lstStyle/>
          <a:p>
            <a:pPr>
              <a:spcAft>
                <a:spcPts val="600"/>
              </a:spcAft>
            </a:pPr>
            <a:fld id="{8278FE9B-D2CC-4BD0-8257-FE5B6CB7953F}" type="slidenum">
              <a:rPr lang="en-US" sz="1800" b="1">
                <a:solidFill>
                  <a:schemeClr val="tx1">
                    <a:alpha val="80000"/>
                  </a:schemeClr>
                </a:solidFill>
              </a:rPr>
              <a:pPr>
                <a:spcAft>
                  <a:spcPts val="600"/>
                </a:spcAft>
              </a:pPr>
              <a:t>9</a:t>
            </a:fld>
            <a:endParaRPr lang="en-US" sz="1800" b="1" dirty="0">
              <a:solidFill>
                <a:schemeClr val="tx1">
                  <a:alpha val="80000"/>
                </a:schemeClr>
              </a:solidFill>
            </a:endParaRPr>
          </a:p>
        </p:txBody>
      </p:sp>
      <p:sp>
        <p:nvSpPr>
          <p:cNvPr id="5" name="Rectangle 4">
            <a:extLst>
              <a:ext uri="{FF2B5EF4-FFF2-40B4-BE49-F238E27FC236}">
                <a16:creationId xmlns:a16="http://schemas.microsoft.com/office/drawing/2014/main" id="{BBEED022-8D08-4DAA-B851-6E08065EE69F}"/>
              </a:ext>
            </a:extLst>
          </p:cNvPr>
          <p:cNvSpPr/>
          <p:nvPr/>
        </p:nvSpPr>
        <p:spPr>
          <a:xfrm>
            <a:off x="1286412" y="2057400"/>
            <a:ext cx="2441759" cy="461665"/>
          </a:xfrm>
          <a:prstGeom prst="rect">
            <a:avLst/>
          </a:prstGeom>
        </p:spPr>
        <p:txBody>
          <a:bodyPr wrap="none">
            <a:spAutoFit/>
          </a:bodyPr>
          <a:lstStyle/>
          <a:p>
            <a:pPr lvl="0"/>
            <a:r>
              <a:rPr lang="en-US" sz="2400" b="1" dirty="0"/>
              <a:t>Sources of Energy</a:t>
            </a:r>
            <a:endParaRPr lang="en-US" sz="2400" dirty="0"/>
          </a:p>
        </p:txBody>
      </p:sp>
      <p:pic>
        <p:nvPicPr>
          <p:cNvPr id="10" name="Picture 9">
            <a:extLst>
              <a:ext uri="{FF2B5EF4-FFF2-40B4-BE49-F238E27FC236}">
                <a16:creationId xmlns:a16="http://schemas.microsoft.com/office/drawing/2014/main" id="{C4F2A0A7-BFE5-432B-B809-FE9065763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957" y="3059790"/>
            <a:ext cx="2286000" cy="2286000"/>
          </a:xfrm>
          <a:prstGeom prst="rect">
            <a:avLst/>
          </a:prstGeom>
        </p:spPr>
      </p:pic>
    </p:spTree>
    <p:extLst>
      <p:ext uri="{BB962C8B-B14F-4D97-AF65-F5344CB8AC3E}">
        <p14:creationId xmlns:p14="http://schemas.microsoft.com/office/powerpoint/2010/main" val="2898557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2587</TotalTime>
  <Words>2836</Words>
  <Application>Microsoft Macintosh PowerPoint</Application>
  <PresentationFormat>Widescreen</PresentationFormat>
  <Paragraphs>287</Paragraphs>
  <Slides>37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Omar Azimi</cp:lastModifiedBy>
  <cp:revision>177</cp:revision>
  <cp:lastPrinted>2019-04-20T12:21:18Z</cp:lastPrinted>
  <dcterms:created xsi:type="dcterms:W3CDTF">2018-07-23T07:41:32Z</dcterms:created>
  <dcterms:modified xsi:type="dcterms:W3CDTF">2023-05-11T19:12:17Z</dcterms:modified>
</cp:coreProperties>
</file>